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9" r:id="rId3"/>
    <p:sldId id="261" r:id="rId4"/>
    <p:sldId id="264" r:id="rId5"/>
    <p:sldId id="262" r:id="rId6"/>
    <p:sldId id="267" r:id="rId7"/>
    <p:sldId id="283" r:id="rId8"/>
    <p:sldId id="284" r:id="rId9"/>
    <p:sldId id="266" r:id="rId10"/>
    <p:sldId id="271" r:id="rId11"/>
    <p:sldId id="285" r:id="rId12"/>
    <p:sldId id="286" r:id="rId13"/>
    <p:sldId id="287" r:id="rId14"/>
    <p:sldId id="280" r:id="rId15"/>
    <p:sldId id="289" r:id="rId16"/>
    <p:sldId id="297" r:id="rId17"/>
    <p:sldId id="296" r:id="rId18"/>
    <p:sldId id="274" r:id="rId19"/>
    <p:sldId id="275" r:id="rId20"/>
    <p:sldId id="290" r:id="rId21"/>
    <p:sldId id="291" r:id="rId22"/>
    <p:sldId id="292" r:id="rId23"/>
    <p:sldId id="293" r:id="rId24"/>
    <p:sldId id="295" r:id="rId25"/>
    <p:sldId id="294" r:id="rId26"/>
    <p:sldId id="276" r:id="rId27"/>
    <p:sldId id="279"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6"/>
    <p:restoredTop sz="90327" autoAdjust="0"/>
  </p:normalViewPr>
  <p:slideViewPr>
    <p:cSldViewPr snapToGrid="0" snapToObjects="1">
      <p:cViewPr varScale="1">
        <p:scale>
          <a:sx n="77" d="100"/>
          <a:sy n="77" d="100"/>
        </p:scale>
        <p:origin x="1237" y="8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6/23/2022</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2</a:t>
            </a:fld>
            <a:endParaRPr lang="en-US"/>
          </a:p>
        </p:txBody>
      </p:sp>
    </p:spTree>
    <p:extLst>
      <p:ext uri="{BB962C8B-B14F-4D97-AF65-F5344CB8AC3E}">
        <p14:creationId xmlns:p14="http://schemas.microsoft.com/office/powerpoint/2010/main" val="168438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92FD617E-DE40-48B9-BAA5-A0AE271AA7B5}" type="slidenum">
              <a:rPr lang="en-US" smtClean="0"/>
              <a:t>9</a:t>
            </a:fld>
            <a:endParaRPr lang="en-US"/>
          </a:p>
        </p:txBody>
      </p:sp>
    </p:spTree>
    <p:extLst>
      <p:ext uri="{BB962C8B-B14F-4D97-AF65-F5344CB8AC3E}">
        <p14:creationId xmlns:p14="http://schemas.microsoft.com/office/powerpoint/2010/main" val="425221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noProof="0" dirty="0"/>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10</a:t>
            </a:fld>
            <a:endParaRPr lang="en-US"/>
          </a:p>
        </p:txBody>
      </p:sp>
    </p:spTree>
    <p:extLst>
      <p:ext uri="{BB962C8B-B14F-4D97-AF65-F5344CB8AC3E}">
        <p14:creationId xmlns:p14="http://schemas.microsoft.com/office/powerpoint/2010/main" val="350424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noProof="0" dirty="0"/>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11</a:t>
            </a:fld>
            <a:endParaRPr lang="en-US"/>
          </a:p>
        </p:txBody>
      </p:sp>
    </p:spTree>
    <p:extLst>
      <p:ext uri="{BB962C8B-B14F-4D97-AF65-F5344CB8AC3E}">
        <p14:creationId xmlns:p14="http://schemas.microsoft.com/office/powerpoint/2010/main" val="602613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noProof="0" dirty="0"/>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12</a:t>
            </a:fld>
            <a:endParaRPr lang="en-US"/>
          </a:p>
        </p:txBody>
      </p:sp>
    </p:spTree>
    <p:extLst>
      <p:ext uri="{BB962C8B-B14F-4D97-AF65-F5344CB8AC3E}">
        <p14:creationId xmlns:p14="http://schemas.microsoft.com/office/powerpoint/2010/main" val="244625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noProof="0" dirty="0"/>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13</a:t>
            </a:fld>
            <a:endParaRPr lang="en-US"/>
          </a:p>
        </p:txBody>
      </p:sp>
    </p:spTree>
    <p:extLst>
      <p:ext uri="{BB962C8B-B14F-4D97-AF65-F5344CB8AC3E}">
        <p14:creationId xmlns:p14="http://schemas.microsoft.com/office/powerpoint/2010/main" val="203341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dirty="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15</a:t>
            </a:fld>
            <a:endParaRPr lang="en-US"/>
          </a:p>
        </p:txBody>
      </p:sp>
    </p:spTree>
    <p:extLst>
      <p:ext uri="{BB962C8B-B14F-4D97-AF65-F5344CB8AC3E}">
        <p14:creationId xmlns:p14="http://schemas.microsoft.com/office/powerpoint/2010/main" val="285479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dirty="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16</a:t>
            </a:fld>
            <a:endParaRPr lang="en-US"/>
          </a:p>
        </p:txBody>
      </p:sp>
    </p:spTree>
    <p:extLst>
      <p:ext uri="{BB962C8B-B14F-4D97-AF65-F5344CB8AC3E}">
        <p14:creationId xmlns:p14="http://schemas.microsoft.com/office/powerpoint/2010/main" val="351025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dirty="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17</a:t>
            </a:fld>
            <a:endParaRPr lang="en-US"/>
          </a:p>
        </p:txBody>
      </p:sp>
    </p:spTree>
    <p:extLst>
      <p:ext uri="{BB962C8B-B14F-4D97-AF65-F5344CB8AC3E}">
        <p14:creationId xmlns:p14="http://schemas.microsoft.com/office/powerpoint/2010/main" val="265899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87356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079905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21217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33611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C764DE79-268F-4C1A-8933-263129D2AF90}" type="datetimeFigureOut">
              <a:rPr lang="en-US" dirty="0"/>
              <a:t>6/23/2022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54041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6/23/2022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42300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6/23/2022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71448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6/23/2022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78283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6/23/2022</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20551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C764DE79-268F-4C1A-8933-263129D2AF90}" type="datetimeFigureOut">
              <a:rPr lang="en-US" dirty="0"/>
              <a:t>6/23/2022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26521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C764DE79-268F-4C1A-8933-263129D2AF90}" type="datetimeFigureOut">
              <a:rPr lang="en-US" dirty="0"/>
              <a:t>6/23/2022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31468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409123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601533"/>
          </a:xfrm>
          <a:prstGeom prst="rect">
            <a:avLst/>
          </a:prstGeom>
          <a:solidFill>
            <a:schemeClr val="bg1"/>
          </a:solidFill>
        </p:spPr>
        <p:txBody>
          <a:bodyPr wrap="square" rtlCol="0">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p>
          <a:p>
            <a:pPr>
              <a:spcAft>
                <a:spcPts val="1200"/>
              </a:spcAft>
            </a:pPr>
            <a:endParaRPr lang="en-US" sz="3200" b="1" dirty="0">
              <a:latin typeface="+mj-lt"/>
            </a:endParaRPr>
          </a:p>
          <a:p>
            <a:pPr>
              <a:spcAft>
                <a:spcPts val="1200"/>
              </a:spcAft>
            </a:pPr>
            <a:r>
              <a:rPr lang="en-US" sz="3200" b="1" dirty="0">
                <a:latin typeface="+mj-lt"/>
              </a:rPr>
              <a:t>Final presentation and demo</a:t>
            </a:r>
          </a:p>
          <a:p>
            <a:pPr>
              <a:spcAft>
                <a:spcPts val="1200"/>
              </a:spcAft>
            </a:pPr>
            <a:br>
              <a:rPr lang="en-US" sz="2800" b="1" dirty="0">
                <a:latin typeface="+mj-lt"/>
              </a:rPr>
            </a:br>
            <a:endParaRPr lang="en-US" sz="2800" b="1" dirty="0">
              <a:latin typeface="+mj-lt"/>
            </a:endParaRPr>
          </a:p>
          <a:p>
            <a:r>
              <a:rPr lang="en-US" sz="2400" b="1" dirty="0">
                <a:latin typeface="+mj-lt"/>
              </a:rPr>
              <a:t>Project Title:  </a:t>
            </a:r>
            <a:r>
              <a:rPr lang="en-US" sz="2400" dirty="0">
                <a:latin typeface="+mj-lt"/>
              </a:rPr>
              <a:t>Car Sale Platform</a:t>
            </a:r>
          </a:p>
          <a:p>
            <a:r>
              <a:rPr lang="en-US" sz="2400" b="1" dirty="0">
                <a:latin typeface="+mj-lt"/>
              </a:rPr>
              <a:t>Group: </a:t>
            </a:r>
            <a:r>
              <a:rPr lang="en-US" sz="2400" dirty="0">
                <a:latin typeface="+mj-lt"/>
              </a:rPr>
              <a:t>Francisco Teixeira, José Pereira, Luís Couto</a:t>
            </a:r>
            <a:endParaRPr lang="en-US" sz="2400" dirty="0">
              <a:highlight>
                <a:srgbClr val="FFFF00"/>
              </a:highlight>
              <a:latin typeface="+mj-lt"/>
            </a:endParaRPr>
          </a:p>
          <a:p>
            <a:r>
              <a:rPr lang="en-US" sz="2400" b="1" dirty="0">
                <a:latin typeface="+mj-lt"/>
              </a:rPr>
              <a:t>Lab Class: </a:t>
            </a:r>
            <a:r>
              <a:rPr lang="en-US" sz="2400" dirty="0">
                <a:latin typeface="+mj-lt"/>
              </a:rPr>
              <a:t>P3</a:t>
            </a:r>
            <a:br>
              <a:rPr lang="en-US" sz="2400" dirty="0">
                <a:latin typeface="+mj-lt"/>
              </a:rPr>
            </a:b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47651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2021-2022</a:t>
            </a:r>
          </a:p>
          <a:p>
            <a:pPr>
              <a:spcBef>
                <a:spcPct val="50000"/>
              </a:spcBef>
              <a:spcAft>
                <a:spcPct val="0"/>
              </a:spcAft>
            </a:pPr>
            <a:endParaRPr lang="en-US" sz="1400" dirty="0">
              <a:latin typeface="+mj-lt"/>
            </a:endParaRP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64969B3F-3C16-96AC-6F56-5FDBEEBFE576}"/>
              </a:ext>
            </a:extLst>
          </p:cNvPr>
          <p:cNvSpPr/>
          <p:nvPr/>
        </p:nvSpPr>
        <p:spPr>
          <a:xfrm>
            <a:off x="6389639" y="1981201"/>
            <a:ext cx="5710922" cy="36585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ângulo 19">
            <a:extLst>
              <a:ext uri="{FF2B5EF4-FFF2-40B4-BE49-F238E27FC236}">
                <a16:creationId xmlns:a16="http://schemas.microsoft.com/office/drawing/2014/main" id="{89D4E749-01FC-6AB9-E292-5ADEBB46ADBF}"/>
              </a:ext>
            </a:extLst>
          </p:cNvPr>
          <p:cNvSpPr/>
          <p:nvPr/>
        </p:nvSpPr>
        <p:spPr>
          <a:xfrm>
            <a:off x="476519" y="1981202"/>
            <a:ext cx="5710922" cy="36688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4750552" cy="400110"/>
          </a:xfrm>
          <a:prstGeom prst="rect">
            <a:avLst/>
          </a:prstGeom>
          <a:noFill/>
        </p:spPr>
        <p:txBody>
          <a:bodyPr wrap="square" rtlCol="0">
            <a:spAutoFit/>
          </a:bodyPr>
          <a:lstStyle/>
          <a:p>
            <a:r>
              <a:rPr lang="pt-PT" sz="2000" dirty="0">
                <a:solidFill>
                  <a:srgbClr val="50B400"/>
                </a:solidFill>
              </a:rPr>
              <a:t>Digital </a:t>
            </a:r>
            <a:r>
              <a:rPr lang="pt-PT" sz="2000" dirty="0" err="1">
                <a:solidFill>
                  <a:srgbClr val="50B400"/>
                </a:solidFill>
              </a:rPr>
              <a:t>Prototype</a:t>
            </a:r>
            <a:r>
              <a:rPr lang="pt-PT" sz="2000" dirty="0">
                <a:solidFill>
                  <a:srgbClr val="50B400"/>
                </a:solidFill>
              </a:rPr>
              <a:t> </a:t>
            </a:r>
            <a:r>
              <a:rPr lang="pt-PT" sz="2000" dirty="0" err="1">
                <a:solidFill>
                  <a:srgbClr val="50B400"/>
                </a:solidFill>
              </a:rPr>
              <a:t>made</a:t>
            </a:r>
            <a:r>
              <a:rPr lang="pt-PT" sz="2000" dirty="0">
                <a:solidFill>
                  <a:srgbClr val="50B400"/>
                </a:solidFill>
              </a:rPr>
              <a:t> </a:t>
            </a:r>
            <a:r>
              <a:rPr lang="pt-PT" sz="2000" dirty="0" err="1">
                <a:solidFill>
                  <a:srgbClr val="50B400"/>
                </a:solidFill>
              </a:rPr>
              <a:t>with</a:t>
            </a:r>
            <a:r>
              <a:rPr lang="pt-PT" sz="2000" dirty="0">
                <a:solidFill>
                  <a:srgbClr val="50B400"/>
                </a:solidFill>
              </a:rPr>
              <a:t> prottapp.com</a:t>
            </a:r>
            <a:endParaRPr lang="en-US" sz="2000" dirty="0">
              <a:solidFill>
                <a:srgbClr val="50B400"/>
              </a:solidFill>
              <a:latin typeface="+mj-lt"/>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3" name="Imagem 2">
            <a:extLst>
              <a:ext uri="{FF2B5EF4-FFF2-40B4-BE49-F238E27FC236}">
                <a16:creationId xmlns:a16="http://schemas.microsoft.com/office/drawing/2014/main" id="{FBAA772C-B9E0-1E11-FFE9-12D1BE08D4D7}"/>
              </a:ext>
            </a:extLst>
          </p:cNvPr>
          <p:cNvPicPr>
            <a:picLocks noChangeAspect="1"/>
          </p:cNvPicPr>
          <p:nvPr/>
        </p:nvPicPr>
        <p:blipFill>
          <a:blip r:embed="rId3"/>
          <a:stretch>
            <a:fillRect/>
          </a:stretch>
        </p:blipFill>
        <p:spPr>
          <a:xfrm>
            <a:off x="566372" y="2087251"/>
            <a:ext cx="5528042" cy="3455026"/>
          </a:xfrm>
          <a:prstGeom prst="rect">
            <a:avLst/>
          </a:prstGeom>
        </p:spPr>
      </p:pic>
      <p:sp>
        <p:nvSpPr>
          <p:cNvPr id="13" name="TextBox 7">
            <a:extLst>
              <a:ext uri="{FF2B5EF4-FFF2-40B4-BE49-F238E27FC236}">
                <a16:creationId xmlns:a16="http://schemas.microsoft.com/office/drawing/2014/main" id="{5CA6752E-1B84-4CAF-B54F-93D65F52AB45}"/>
              </a:ext>
            </a:extLst>
          </p:cNvPr>
          <p:cNvSpPr txBox="1"/>
          <p:nvPr/>
        </p:nvSpPr>
        <p:spPr>
          <a:xfrm>
            <a:off x="2548563" y="5704307"/>
            <a:ext cx="1563659" cy="400110"/>
          </a:xfrm>
          <a:prstGeom prst="rect">
            <a:avLst/>
          </a:prstGeom>
          <a:noFill/>
        </p:spPr>
        <p:txBody>
          <a:bodyPr wrap="square" rtlCol="0">
            <a:spAutoFit/>
          </a:bodyPr>
          <a:lstStyle/>
          <a:p>
            <a:r>
              <a:rPr lang="pt-PT" sz="2000" dirty="0"/>
              <a:t>Homepage</a:t>
            </a:r>
            <a:endParaRPr lang="en-US" sz="2000" dirty="0">
              <a:latin typeface="+mj-lt"/>
            </a:endParaRPr>
          </a:p>
        </p:txBody>
      </p:sp>
      <p:pic>
        <p:nvPicPr>
          <p:cNvPr id="18" name="Imagem 17">
            <a:extLst>
              <a:ext uri="{FF2B5EF4-FFF2-40B4-BE49-F238E27FC236}">
                <a16:creationId xmlns:a16="http://schemas.microsoft.com/office/drawing/2014/main" id="{00D9D100-ACE2-5D2C-FD35-76F5340370F2}"/>
              </a:ext>
            </a:extLst>
          </p:cNvPr>
          <p:cNvPicPr>
            <a:picLocks noChangeAspect="1"/>
          </p:cNvPicPr>
          <p:nvPr/>
        </p:nvPicPr>
        <p:blipFill>
          <a:blip r:embed="rId4"/>
          <a:stretch>
            <a:fillRect/>
          </a:stretch>
        </p:blipFill>
        <p:spPr>
          <a:xfrm>
            <a:off x="6481079" y="2087251"/>
            <a:ext cx="5528041" cy="3455026"/>
          </a:xfrm>
          <a:prstGeom prst="rect">
            <a:avLst/>
          </a:prstGeom>
        </p:spPr>
      </p:pic>
      <p:sp>
        <p:nvSpPr>
          <p:cNvPr id="22" name="TextBox 7">
            <a:extLst>
              <a:ext uri="{FF2B5EF4-FFF2-40B4-BE49-F238E27FC236}">
                <a16:creationId xmlns:a16="http://schemas.microsoft.com/office/drawing/2014/main" id="{F915586F-301D-9A94-6C24-A1D2BC24CEC7}"/>
              </a:ext>
            </a:extLst>
          </p:cNvPr>
          <p:cNvSpPr txBox="1"/>
          <p:nvPr/>
        </p:nvSpPr>
        <p:spPr>
          <a:xfrm>
            <a:off x="7971477" y="5736738"/>
            <a:ext cx="2547244" cy="400110"/>
          </a:xfrm>
          <a:prstGeom prst="rect">
            <a:avLst/>
          </a:prstGeom>
          <a:noFill/>
        </p:spPr>
        <p:txBody>
          <a:bodyPr wrap="square" rtlCol="0">
            <a:spAutoFit/>
          </a:bodyPr>
          <a:lstStyle/>
          <a:p>
            <a:r>
              <a:rPr lang="pt-PT" sz="2000" dirty="0"/>
              <a:t>General </a:t>
            </a:r>
            <a:r>
              <a:rPr lang="pt-PT" sz="2000" dirty="0" err="1"/>
              <a:t>Statistics</a:t>
            </a:r>
            <a:r>
              <a:rPr lang="pt-PT" sz="2000" dirty="0"/>
              <a:t> </a:t>
            </a:r>
            <a:r>
              <a:rPr lang="pt-PT" sz="2000" dirty="0" err="1"/>
              <a:t>Tab</a:t>
            </a:r>
            <a:endParaRPr lang="en-US" sz="2000" dirty="0">
              <a:latin typeface="+mj-lt"/>
            </a:endParaRPr>
          </a:p>
        </p:txBody>
      </p:sp>
    </p:spTree>
    <p:extLst>
      <p:ext uri="{BB962C8B-B14F-4D97-AF65-F5344CB8AC3E}">
        <p14:creationId xmlns:p14="http://schemas.microsoft.com/office/powerpoint/2010/main" val="230437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D374F3DD-591B-8F86-D9CE-4E59890FF104}"/>
              </a:ext>
            </a:extLst>
          </p:cNvPr>
          <p:cNvSpPr/>
          <p:nvPr/>
        </p:nvSpPr>
        <p:spPr>
          <a:xfrm>
            <a:off x="6146958" y="2151665"/>
            <a:ext cx="5289600" cy="3380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Retângulo 8">
            <a:extLst>
              <a:ext uri="{FF2B5EF4-FFF2-40B4-BE49-F238E27FC236}">
                <a16:creationId xmlns:a16="http://schemas.microsoft.com/office/drawing/2014/main" id="{9D45F845-0EA2-E5C3-D3B4-FB45B9C7CB7B}"/>
              </a:ext>
            </a:extLst>
          </p:cNvPr>
          <p:cNvSpPr/>
          <p:nvPr/>
        </p:nvSpPr>
        <p:spPr>
          <a:xfrm>
            <a:off x="385078" y="2154899"/>
            <a:ext cx="5289600" cy="33770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4750552" cy="400110"/>
          </a:xfrm>
          <a:prstGeom prst="rect">
            <a:avLst/>
          </a:prstGeom>
          <a:noFill/>
        </p:spPr>
        <p:txBody>
          <a:bodyPr wrap="square" rtlCol="0">
            <a:spAutoFit/>
          </a:bodyPr>
          <a:lstStyle/>
          <a:p>
            <a:r>
              <a:rPr lang="pt-PT" sz="2000" dirty="0">
                <a:solidFill>
                  <a:srgbClr val="50B400"/>
                </a:solidFill>
              </a:rPr>
              <a:t>Digital </a:t>
            </a:r>
            <a:r>
              <a:rPr lang="pt-PT" sz="2000" dirty="0" err="1">
                <a:solidFill>
                  <a:srgbClr val="50B400"/>
                </a:solidFill>
              </a:rPr>
              <a:t>Prototype</a:t>
            </a:r>
            <a:r>
              <a:rPr lang="pt-PT" sz="2000" dirty="0">
                <a:solidFill>
                  <a:srgbClr val="50B400"/>
                </a:solidFill>
              </a:rPr>
              <a:t> </a:t>
            </a:r>
            <a:r>
              <a:rPr lang="pt-PT" sz="2000" dirty="0" err="1">
                <a:solidFill>
                  <a:srgbClr val="50B400"/>
                </a:solidFill>
              </a:rPr>
              <a:t>made</a:t>
            </a:r>
            <a:r>
              <a:rPr lang="pt-PT" sz="2000" dirty="0">
                <a:solidFill>
                  <a:srgbClr val="50B400"/>
                </a:solidFill>
              </a:rPr>
              <a:t> </a:t>
            </a:r>
            <a:r>
              <a:rPr lang="pt-PT" sz="2000" dirty="0" err="1">
                <a:solidFill>
                  <a:srgbClr val="50B400"/>
                </a:solidFill>
              </a:rPr>
              <a:t>with</a:t>
            </a:r>
            <a:r>
              <a:rPr lang="pt-PT" sz="2000" dirty="0">
                <a:solidFill>
                  <a:srgbClr val="50B400"/>
                </a:solidFill>
              </a:rPr>
              <a:t> prottapp.com</a:t>
            </a:r>
            <a:endParaRPr lang="en-US" sz="2000" dirty="0">
              <a:solidFill>
                <a:srgbClr val="50B400"/>
              </a:solidFill>
              <a:latin typeface="+mj-lt"/>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3" name="TextBox 7">
            <a:extLst>
              <a:ext uri="{FF2B5EF4-FFF2-40B4-BE49-F238E27FC236}">
                <a16:creationId xmlns:a16="http://schemas.microsoft.com/office/drawing/2014/main" id="{5CA6752E-1B84-4CAF-B54F-93D65F52AB45}"/>
              </a:ext>
            </a:extLst>
          </p:cNvPr>
          <p:cNvSpPr txBox="1"/>
          <p:nvPr/>
        </p:nvSpPr>
        <p:spPr>
          <a:xfrm>
            <a:off x="1560931" y="5684505"/>
            <a:ext cx="2991629" cy="400110"/>
          </a:xfrm>
          <a:prstGeom prst="rect">
            <a:avLst/>
          </a:prstGeom>
          <a:noFill/>
        </p:spPr>
        <p:txBody>
          <a:bodyPr wrap="square" rtlCol="0">
            <a:spAutoFit/>
          </a:bodyPr>
          <a:lstStyle/>
          <a:p>
            <a:r>
              <a:rPr lang="pt-PT" sz="2000" dirty="0" err="1"/>
              <a:t>Advanced</a:t>
            </a:r>
            <a:r>
              <a:rPr lang="pt-PT" sz="2000" dirty="0"/>
              <a:t> </a:t>
            </a:r>
            <a:r>
              <a:rPr lang="pt-PT" sz="2000" dirty="0" err="1"/>
              <a:t>Statistics</a:t>
            </a:r>
            <a:r>
              <a:rPr lang="pt-PT" sz="2000" dirty="0"/>
              <a:t> </a:t>
            </a:r>
            <a:r>
              <a:rPr lang="pt-PT" sz="2000" dirty="0" err="1"/>
              <a:t>Tab</a:t>
            </a:r>
            <a:endParaRPr lang="en-US" sz="2000" dirty="0">
              <a:latin typeface="+mj-lt"/>
            </a:endParaRPr>
          </a:p>
        </p:txBody>
      </p:sp>
      <p:sp>
        <p:nvSpPr>
          <p:cNvPr id="22" name="TextBox 7">
            <a:extLst>
              <a:ext uri="{FF2B5EF4-FFF2-40B4-BE49-F238E27FC236}">
                <a16:creationId xmlns:a16="http://schemas.microsoft.com/office/drawing/2014/main" id="{F915586F-301D-9A94-6C24-A1D2BC24CEC7}"/>
              </a:ext>
            </a:extLst>
          </p:cNvPr>
          <p:cNvSpPr txBox="1"/>
          <p:nvPr/>
        </p:nvSpPr>
        <p:spPr>
          <a:xfrm>
            <a:off x="7160635" y="5684505"/>
            <a:ext cx="3618981" cy="400110"/>
          </a:xfrm>
          <a:prstGeom prst="rect">
            <a:avLst/>
          </a:prstGeom>
          <a:noFill/>
        </p:spPr>
        <p:txBody>
          <a:bodyPr wrap="square" rtlCol="0">
            <a:spAutoFit/>
          </a:bodyPr>
          <a:lstStyle/>
          <a:p>
            <a:r>
              <a:rPr lang="pt-PT" sz="2000" dirty="0" err="1"/>
              <a:t>Advanced</a:t>
            </a:r>
            <a:r>
              <a:rPr lang="pt-PT" sz="2000" dirty="0"/>
              <a:t> </a:t>
            </a:r>
            <a:r>
              <a:rPr lang="pt-PT" sz="2000" dirty="0" err="1"/>
              <a:t>Statistics</a:t>
            </a:r>
            <a:r>
              <a:rPr lang="pt-PT" sz="2000" dirty="0"/>
              <a:t> </a:t>
            </a:r>
            <a:r>
              <a:rPr lang="pt-PT" sz="2000" dirty="0" err="1"/>
              <a:t>Search</a:t>
            </a:r>
            <a:r>
              <a:rPr lang="pt-PT" sz="2000" dirty="0"/>
              <a:t> </a:t>
            </a:r>
            <a:r>
              <a:rPr lang="pt-PT" sz="2000" dirty="0" err="1"/>
              <a:t>Result</a:t>
            </a:r>
            <a:endParaRPr lang="en-US" sz="2000" dirty="0">
              <a:latin typeface="+mj-lt"/>
            </a:endParaRPr>
          </a:p>
        </p:txBody>
      </p:sp>
      <p:pic>
        <p:nvPicPr>
          <p:cNvPr id="4" name="Imagem 3">
            <a:extLst>
              <a:ext uri="{FF2B5EF4-FFF2-40B4-BE49-F238E27FC236}">
                <a16:creationId xmlns:a16="http://schemas.microsoft.com/office/drawing/2014/main" id="{6F372F83-60C0-81F8-35AA-A885DADE04C9}"/>
              </a:ext>
            </a:extLst>
          </p:cNvPr>
          <p:cNvPicPr>
            <a:picLocks noChangeAspect="1"/>
          </p:cNvPicPr>
          <p:nvPr/>
        </p:nvPicPr>
        <p:blipFill>
          <a:blip r:embed="rId3"/>
          <a:stretch>
            <a:fillRect/>
          </a:stretch>
        </p:blipFill>
        <p:spPr>
          <a:xfrm>
            <a:off x="477839" y="2235089"/>
            <a:ext cx="5140642" cy="3212901"/>
          </a:xfrm>
          <a:prstGeom prst="rect">
            <a:avLst/>
          </a:prstGeom>
        </p:spPr>
      </p:pic>
      <p:pic>
        <p:nvPicPr>
          <p:cNvPr id="7" name="Imagem 6">
            <a:extLst>
              <a:ext uri="{FF2B5EF4-FFF2-40B4-BE49-F238E27FC236}">
                <a16:creationId xmlns:a16="http://schemas.microsoft.com/office/drawing/2014/main" id="{235EA346-F1BC-03C1-0B28-4446A0C1DF5B}"/>
              </a:ext>
            </a:extLst>
          </p:cNvPr>
          <p:cNvPicPr>
            <a:picLocks noChangeAspect="1"/>
          </p:cNvPicPr>
          <p:nvPr/>
        </p:nvPicPr>
        <p:blipFill>
          <a:blip r:embed="rId4"/>
          <a:stretch>
            <a:fillRect/>
          </a:stretch>
        </p:blipFill>
        <p:spPr>
          <a:xfrm>
            <a:off x="6244200" y="2235089"/>
            <a:ext cx="5140643" cy="3212901"/>
          </a:xfrm>
          <a:prstGeom prst="rect">
            <a:avLst/>
          </a:prstGeom>
        </p:spPr>
      </p:pic>
    </p:spTree>
    <p:extLst>
      <p:ext uri="{BB962C8B-B14F-4D97-AF65-F5344CB8AC3E}">
        <p14:creationId xmlns:p14="http://schemas.microsoft.com/office/powerpoint/2010/main" val="85583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CC315A04-9DB0-4497-91AB-37D44E2F52FE}"/>
              </a:ext>
            </a:extLst>
          </p:cNvPr>
          <p:cNvSpPr txBox="1"/>
          <p:nvPr/>
        </p:nvSpPr>
        <p:spPr>
          <a:xfrm>
            <a:off x="6492240" y="1764571"/>
            <a:ext cx="4526280" cy="3878166"/>
          </a:xfrm>
          <a:prstGeom prst="rect">
            <a:avLst/>
          </a:prstGeom>
          <a:solidFill>
            <a:schemeClr val="bg2"/>
          </a:solidFill>
        </p:spPr>
        <p:txBody>
          <a:bodyPr wrap="square" rtlCol="0">
            <a:spAutoFit/>
          </a:bodyPr>
          <a:lstStyle/>
          <a:p>
            <a:endParaRPr lang="en-US" dirty="0"/>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4750552" cy="400110"/>
          </a:xfrm>
          <a:prstGeom prst="rect">
            <a:avLst/>
          </a:prstGeom>
          <a:noFill/>
        </p:spPr>
        <p:txBody>
          <a:bodyPr wrap="square" rtlCol="0">
            <a:spAutoFit/>
          </a:bodyPr>
          <a:lstStyle/>
          <a:p>
            <a:r>
              <a:rPr lang="pt-PT" sz="2000" dirty="0">
                <a:solidFill>
                  <a:srgbClr val="50B400"/>
                </a:solidFill>
              </a:rPr>
              <a:t>Digital </a:t>
            </a:r>
            <a:r>
              <a:rPr lang="pt-PT" sz="2000" dirty="0" err="1">
                <a:solidFill>
                  <a:srgbClr val="50B400"/>
                </a:solidFill>
              </a:rPr>
              <a:t>Prototype</a:t>
            </a:r>
            <a:r>
              <a:rPr lang="pt-PT" sz="2000" dirty="0">
                <a:solidFill>
                  <a:srgbClr val="50B400"/>
                </a:solidFill>
              </a:rPr>
              <a:t> </a:t>
            </a:r>
            <a:r>
              <a:rPr lang="pt-PT" sz="2000" dirty="0" err="1">
                <a:solidFill>
                  <a:srgbClr val="50B400"/>
                </a:solidFill>
              </a:rPr>
              <a:t>made</a:t>
            </a:r>
            <a:r>
              <a:rPr lang="pt-PT" sz="2000" dirty="0">
                <a:solidFill>
                  <a:srgbClr val="50B400"/>
                </a:solidFill>
              </a:rPr>
              <a:t> </a:t>
            </a:r>
            <a:r>
              <a:rPr lang="pt-PT" sz="2000" dirty="0" err="1">
                <a:solidFill>
                  <a:srgbClr val="50B400"/>
                </a:solidFill>
              </a:rPr>
              <a:t>with</a:t>
            </a:r>
            <a:r>
              <a:rPr lang="pt-PT" sz="2000" dirty="0">
                <a:solidFill>
                  <a:srgbClr val="50B400"/>
                </a:solidFill>
              </a:rPr>
              <a:t> prottapp.com</a:t>
            </a:r>
            <a:endParaRPr lang="en-US" sz="2000" dirty="0">
              <a:solidFill>
                <a:srgbClr val="50B400"/>
              </a:solidFill>
              <a:latin typeface="+mj-lt"/>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3" name="TextBox 7">
            <a:extLst>
              <a:ext uri="{FF2B5EF4-FFF2-40B4-BE49-F238E27FC236}">
                <a16:creationId xmlns:a16="http://schemas.microsoft.com/office/drawing/2014/main" id="{5CA6752E-1B84-4CAF-B54F-93D65F52AB45}"/>
              </a:ext>
            </a:extLst>
          </p:cNvPr>
          <p:cNvSpPr txBox="1"/>
          <p:nvPr/>
        </p:nvSpPr>
        <p:spPr>
          <a:xfrm>
            <a:off x="1905491" y="5735249"/>
            <a:ext cx="1815233" cy="400110"/>
          </a:xfrm>
          <a:prstGeom prst="rect">
            <a:avLst/>
          </a:prstGeom>
          <a:noFill/>
        </p:spPr>
        <p:txBody>
          <a:bodyPr wrap="square" rtlCol="0">
            <a:spAutoFit/>
          </a:bodyPr>
          <a:lstStyle/>
          <a:p>
            <a:r>
              <a:rPr lang="pt-PT" sz="2000" dirty="0" err="1"/>
              <a:t>Sell</a:t>
            </a:r>
            <a:r>
              <a:rPr lang="pt-PT" sz="2000" dirty="0"/>
              <a:t> Car </a:t>
            </a:r>
            <a:r>
              <a:rPr lang="pt-PT" sz="2000" dirty="0" err="1"/>
              <a:t>Tab</a:t>
            </a:r>
            <a:r>
              <a:rPr lang="pt-PT" sz="2000" dirty="0"/>
              <a:t> 1</a:t>
            </a:r>
            <a:endParaRPr lang="en-US" sz="2000" dirty="0">
              <a:latin typeface="+mj-lt"/>
            </a:endParaRPr>
          </a:p>
        </p:txBody>
      </p:sp>
      <p:sp>
        <p:nvSpPr>
          <p:cNvPr id="22" name="TextBox 7">
            <a:extLst>
              <a:ext uri="{FF2B5EF4-FFF2-40B4-BE49-F238E27FC236}">
                <a16:creationId xmlns:a16="http://schemas.microsoft.com/office/drawing/2014/main" id="{F915586F-301D-9A94-6C24-A1D2BC24CEC7}"/>
              </a:ext>
            </a:extLst>
          </p:cNvPr>
          <p:cNvSpPr txBox="1"/>
          <p:nvPr/>
        </p:nvSpPr>
        <p:spPr>
          <a:xfrm>
            <a:off x="7905560" y="5728162"/>
            <a:ext cx="1648085" cy="400110"/>
          </a:xfrm>
          <a:prstGeom prst="rect">
            <a:avLst/>
          </a:prstGeom>
          <a:noFill/>
        </p:spPr>
        <p:txBody>
          <a:bodyPr wrap="square" rtlCol="0">
            <a:spAutoFit/>
          </a:bodyPr>
          <a:lstStyle/>
          <a:p>
            <a:r>
              <a:rPr lang="pt-PT" sz="2000" dirty="0" err="1"/>
              <a:t>Sell</a:t>
            </a:r>
            <a:r>
              <a:rPr lang="pt-PT" sz="2000" dirty="0"/>
              <a:t> Car </a:t>
            </a:r>
            <a:r>
              <a:rPr lang="pt-PT" sz="2000" dirty="0" err="1"/>
              <a:t>Tab</a:t>
            </a:r>
            <a:r>
              <a:rPr lang="pt-PT" sz="2000" dirty="0"/>
              <a:t> 2</a:t>
            </a:r>
            <a:endParaRPr lang="en-US" sz="2000" dirty="0">
              <a:latin typeface="+mj-lt"/>
            </a:endParaRPr>
          </a:p>
        </p:txBody>
      </p:sp>
      <p:pic>
        <p:nvPicPr>
          <p:cNvPr id="19" name="Imagem 18">
            <a:extLst>
              <a:ext uri="{FF2B5EF4-FFF2-40B4-BE49-F238E27FC236}">
                <a16:creationId xmlns:a16="http://schemas.microsoft.com/office/drawing/2014/main" id="{E49D1D1E-BC56-3A6F-4009-D2E623DCA42C}"/>
              </a:ext>
            </a:extLst>
          </p:cNvPr>
          <p:cNvPicPr>
            <a:picLocks noChangeAspect="1"/>
          </p:cNvPicPr>
          <p:nvPr/>
        </p:nvPicPr>
        <p:blipFill>
          <a:blip r:embed="rId3"/>
          <a:stretch>
            <a:fillRect/>
          </a:stretch>
        </p:blipFill>
        <p:spPr>
          <a:xfrm>
            <a:off x="6598226" y="1849850"/>
            <a:ext cx="4314307" cy="3707608"/>
          </a:xfrm>
          <a:prstGeom prst="rect">
            <a:avLst/>
          </a:prstGeom>
        </p:spPr>
      </p:pic>
      <p:sp>
        <p:nvSpPr>
          <p:cNvPr id="21" name="CaixaDeTexto 20">
            <a:extLst>
              <a:ext uri="{FF2B5EF4-FFF2-40B4-BE49-F238E27FC236}">
                <a16:creationId xmlns:a16="http://schemas.microsoft.com/office/drawing/2014/main" id="{FB006EE8-97C1-0EEF-D61C-7497DA239ACD}"/>
              </a:ext>
            </a:extLst>
          </p:cNvPr>
          <p:cNvSpPr txBox="1"/>
          <p:nvPr/>
        </p:nvSpPr>
        <p:spPr>
          <a:xfrm>
            <a:off x="670560" y="1781100"/>
            <a:ext cx="4226560" cy="3878166"/>
          </a:xfrm>
          <a:prstGeom prst="rect">
            <a:avLst/>
          </a:prstGeom>
          <a:solidFill>
            <a:schemeClr val="bg2"/>
          </a:solidFill>
        </p:spPr>
        <p:txBody>
          <a:bodyPr wrap="square" rtlCol="0">
            <a:spAutoFit/>
          </a:bodyPr>
          <a:lstStyle/>
          <a:p>
            <a:endParaRPr lang="en-US" dirty="0"/>
          </a:p>
        </p:txBody>
      </p:sp>
      <p:pic>
        <p:nvPicPr>
          <p:cNvPr id="23" name="Imagem 22">
            <a:extLst>
              <a:ext uri="{FF2B5EF4-FFF2-40B4-BE49-F238E27FC236}">
                <a16:creationId xmlns:a16="http://schemas.microsoft.com/office/drawing/2014/main" id="{5AB1F987-6946-8DD7-27A5-B7BAFC8681E7}"/>
              </a:ext>
            </a:extLst>
          </p:cNvPr>
          <p:cNvPicPr>
            <a:picLocks noChangeAspect="1"/>
          </p:cNvPicPr>
          <p:nvPr/>
        </p:nvPicPr>
        <p:blipFill>
          <a:blip r:embed="rId4"/>
          <a:stretch>
            <a:fillRect/>
          </a:stretch>
        </p:blipFill>
        <p:spPr>
          <a:xfrm>
            <a:off x="773514" y="1849850"/>
            <a:ext cx="4020651" cy="3707608"/>
          </a:xfrm>
          <a:prstGeom prst="rect">
            <a:avLst/>
          </a:prstGeom>
        </p:spPr>
      </p:pic>
    </p:spTree>
    <p:extLst>
      <p:ext uri="{BB962C8B-B14F-4D97-AF65-F5344CB8AC3E}">
        <p14:creationId xmlns:p14="http://schemas.microsoft.com/office/powerpoint/2010/main" val="372391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4750552" cy="400110"/>
          </a:xfrm>
          <a:prstGeom prst="rect">
            <a:avLst/>
          </a:prstGeom>
          <a:noFill/>
        </p:spPr>
        <p:txBody>
          <a:bodyPr wrap="square" rtlCol="0">
            <a:spAutoFit/>
          </a:bodyPr>
          <a:lstStyle/>
          <a:p>
            <a:r>
              <a:rPr lang="pt-PT" sz="2000" dirty="0">
                <a:solidFill>
                  <a:srgbClr val="50B400"/>
                </a:solidFill>
              </a:rPr>
              <a:t>Digital </a:t>
            </a:r>
            <a:r>
              <a:rPr lang="pt-PT" sz="2000" dirty="0" err="1">
                <a:solidFill>
                  <a:srgbClr val="50B400"/>
                </a:solidFill>
              </a:rPr>
              <a:t>Prototype</a:t>
            </a:r>
            <a:r>
              <a:rPr lang="pt-PT" sz="2000" dirty="0">
                <a:solidFill>
                  <a:srgbClr val="50B400"/>
                </a:solidFill>
              </a:rPr>
              <a:t> </a:t>
            </a:r>
            <a:r>
              <a:rPr lang="pt-PT" sz="2000" dirty="0" err="1">
                <a:solidFill>
                  <a:srgbClr val="50B400"/>
                </a:solidFill>
              </a:rPr>
              <a:t>made</a:t>
            </a:r>
            <a:r>
              <a:rPr lang="pt-PT" sz="2000" dirty="0">
                <a:solidFill>
                  <a:srgbClr val="50B400"/>
                </a:solidFill>
              </a:rPr>
              <a:t> </a:t>
            </a:r>
            <a:r>
              <a:rPr lang="pt-PT" sz="2000" dirty="0" err="1">
                <a:solidFill>
                  <a:srgbClr val="50B400"/>
                </a:solidFill>
              </a:rPr>
              <a:t>with</a:t>
            </a:r>
            <a:r>
              <a:rPr lang="pt-PT" sz="2000" dirty="0">
                <a:solidFill>
                  <a:srgbClr val="50B400"/>
                </a:solidFill>
              </a:rPr>
              <a:t> prottapp.com</a:t>
            </a:r>
            <a:endParaRPr lang="en-US" sz="2000" dirty="0">
              <a:solidFill>
                <a:srgbClr val="50B400"/>
              </a:solidFill>
              <a:latin typeface="+mj-lt"/>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3" name="TextBox 7">
            <a:extLst>
              <a:ext uri="{FF2B5EF4-FFF2-40B4-BE49-F238E27FC236}">
                <a16:creationId xmlns:a16="http://schemas.microsoft.com/office/drawing/2014/main" id="{5CA6752E-1B84-4CAF-B54F-93D65F52AB45}"/>
              </a:ext>
            </a:extLst>
          </p:cNvPr>
          <p:cNvSpPr txBox="1"/>
          <p:nvPr/>
        </p:nvSpPr>
        <p:spPr>
          <a:xfrm>
            <a:off x="5142663" y="5768870"/>
            <a:ext cx="1815233" cy="400110"/>
          </a:xfrm>
          <a:prstGeom prst="rect">
            <a:avLst/>
          </a:prstGeom>
          <a:noFill/>
        </p:spPr>
        <p:txBody>
          <a:bodyPr wrap="square" rtlCol="0">
            <a:spAutoFit/>
          </a:bodyPr>
          <a:lstStyle/>
          <a:p>
            <a:r>
              <a:rPr lang="pt-PT" sz="2000" dirty="0"/>
              <a:t>Ongoing Sales</a:t>
            </a:r>
            <a:endParaRPr lang="en-US" sz="2000" dirty="0">
              <a:latin typeface="+mj-lt"/>
            </a:endParaRPr>
          </a:p>
        </p:txBody>
      </p:sp>
      <p:sp>
        <p:nvSpPr>
          <p:cNvPr id="21" name="CaixaDeTexto 20">
            <a:extLst>
              <a:ext uri="{FF2B5EF4-FFF2-40B4-BE49-F238E27FC236}">
                <a16:creationId xmlns:a16="http://schemas.microsoft.com/office/drawing/2014/main" id="{FB006EE8-97C1-0EEF-D61C-7497DA239ACD}"/>
              </a:ext>
            </a:extLst>
          </p:cNvPr>
          <p:cNvSpPr txBox="1"/>
          <p:nvPr/>
        </p:nvSpPr>
        <p:spPr>
          <a:xfrm>
            <a:off x="3056746" y="1866378"/>
            <a:ext cx="6209174" cy="3878166"/>
          </a:xfrm>
          <a:prstGeom prst="rect">
            <a:avLst/>
          </a:prstGeom>
          <a:solidFill>
            <a:schemeClr val="bg2"/>
          </a:solidFill>
        </p:spPr>
        <p:txBody>
          <a:bodyPr wrap="square" rtlCol="0">
            <a:spAutoFit/>
          </a:bodyPr>
          <a:lstStyle/>
          <a:p>
            <a:endParaRPr lang="en-US" dirty="0"/>
          </a:p>
        </p:txBody>
      </p:sp>
      <p:pic>
        <p:nvPicPr>
          <p:cNvPr id="3" name="Imagem 2">
            <a:extLst>
              <a:ext uri="{FF2B5EF4-FFF2-40B4-BE49-F238E27FC236}">
                <a16:creationId xmlns:a16="http://schemas.microsoft.com/office/drawing/2014/main" id="{F6C24466-3A2D-0810-39E4-962F20B7F08B}"/>
              </a:ext>
            </a:extLst>
          </p:cNvPr>
          <p:cNvPicPr>
            <a:picLocks noChangeAspect="1"/>
          </p:cNvPicPr>
          <p:nvPr/>
        </p:nvPicPr>
        <p:blipFill>
          <a:blip r:embed="rId3"/>
          <a:stretch>
            <a:fillRect/>
          </a:stretch>
        </p:blipFill>
        <p:spPr>
          <a:xfrm>
            <a:off x="3180871" y="1951656"/>
            <a:ext cx="5932174" cy="3707609"/>
          </a:xfrm>
          <a:prstGeom prst="rect">
            <a:avLst/>
          </a:prstGeom>
        </p:spPr>
      </p:pic>
    </p:spTree>
    <p:extLst>
      <p:ext uri="{BB962C8B-B14F-4D97-AF65-F5344CB8AC3E}">
        <p14:creationId xmlns:p14="http://schemas.microsoft.com/office/powerpoint/2010/main" val="289007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9067810" cy="4093428"/>
          </a:xfrm>
          <a:prstGeom prst="rect">
            <a:avLst/>
          </a:prstGeom>
          <a:noFill/>
        </p:spPr>
        <p:txBody>
          <a:bodyPr wrap="square" rtlCol="0">
            <a:spAutoFit/>
          </a:bodyPr>
          <a:lstStyle/>
          <a:p>
            <a:r>
              <a:rPr lang="en-US" sz="2000" dirty="0"/>
              <a:t>The goal was to perform the execution flow of the tasks and evaluate the efficiency of use and overall design of the system.</a:t>
            </a:r>
          </a:p>
          <a:p>
            <a:endParaRPr lang="en-US" sz="2000" dirty="0"/>
          </a:p>
          <a:p>
            <a:r>
              <a:rPr lang="en-US" sz="2000" dirty="0"/>
              <a:t>The personas and scenarios addressed were the ones previous mentioned in this presentation.</a:t>
            </a:r>
          </a:p>
          <a:p>
            <a:endParaRPr lang="en-US" sz="2000" dirty="0"/>
          </a:p>
          <a:p>
            <a:r>
              <a:rPr lang="en-US" sz="2000" dirty="0"/>
              <a:t>Tasks used:</a:t>
            </a:r>
          </a:p>
          <a:p>
            <a:pPr marL="342900" indent="-342900">
              <a:buFont typeface="Arial" panose="020B0604020202020204" pitchFamily="34" charset="0"/>
              <a:buChar char="•"/>
            </a:pPr>
            <a:r>
              <a:rPr lang="en-US" sz="2000" dirty="0"/>
              <a:t>Sell a car </a:t>
            </a:r>
          </a:p>
          <a:p>
            <a:pPr marL="342900" indent="-342900">
              <a:buFont typeface="Arial" panose="020B0604020202020204" pitchFamily="34" charset="0"/>
              <a:buChar char="•"/>
            </a:pPr>
            <a:r>
              <a:rPr lang="en-US" sz="2000" dirty="0"/>
              <a:t>Search for an Audi A4 costing under 3000€</a:t>
            </a:r>
            <a:endParaRPr lang="en-US" sz="2000" u="sng" dirty="0"/>
          </a:p>
          <a:p>
            <a:pPr marL="342900" indent="-342900">
              <a:buFont typeface="Arial" panose="020B0604020202020204" pitchFamily="34" charset="0"/>
              <a:buChar char="•"/>
            </a:pPr>
            <a:r>
              <a:rPr lang="en-US" sz="2000" dirty="0"/>
              <a:t>Find the market statistics for an Audi A4 costing between 0€ and 10000€</a:t>
            </a:r>
          </a:p>
          <a:p>
            <a:endParaRPr lang="en-US" sz="2000" u="sng" dirty="0"/>
          </a:p>
          <a:p>
            <a:r>
              <a:rPr lang="en-US" sz="2000" dirty="0"/>
              <a:t>Total of 5 participants</a:t>
            </a:r>
          </a:p>
          <a:p>
            <a:pPr lvl="1"/>
            <a:endParaRPr lang="pt-PT"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9647565" y="334800"/>
            <a:ext cx="1961505" cy="1857739"/>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Tree>
    <p:extLst>
      <p:ext uri="{BB962C8B-B14F-4D97-AF65-F5344CB8AC3E}">
        <p14:creationId xmlns:p14="http://schemas.microsoft.com/office/powerpoint/2010/main" val="392537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CC315A04-9DB0-4497-91AB-37D44E2F52FE}"/>
              </a:ext>
            </a:extLst>
          </p:cNvPr>
          <p:cNvSpPr txBox="1"/>
          <p:nvPr/>
        </p:nvSpPr>
        <p:spPr>
          <a:xfrm>
            <a:off x="582931" y="1912884"/>
            <a:ext cx="4526280" cy="3878166"/>
          </a:xfrm>
          <a:prstGeom prst="rect">
            <a:avLst/>
          </a:prstGeom>
          <a:solidFill>
            <a:schemeClr val="bg2"/>
          </a:solidFill>
        </p:spPr>
        <p:txBody>
          <a:bodyPr wrap="square" rtlCol="0">
            <a:spAutoFit/>
          </a:bodyPr>
          <a:lstStyle/>
          <a:p>
            <a:endParaRPr lang="en-US" dirty="0"/>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5971916" cy="400110"/>
          </a:xfrm>
          <a:prstGeom prst="rect">
            <a:avLst/>
          </a:prstGeom>
          <a:noFill/>
        </p:spPr>
        <p:txBody>
          <a:bodyPr wrap="square" rtlCol="0">
            <a:spAutoFit/>
          </a:bodyPr>
          <a:lstStyle/>
          <a:p>
            <a:pPr lvl="1"/>
            <a:r>
              <a:rPr lang="pt-PT" sz="2000" dirty="0" err="1">
                <a:solidFill>
                  <a:srgbClr val="50B400"/>
                </a:solidFill>
              </a:rPr>
              <a:t>Update</a:t>
            </a:r>
            <a:r>
              <a:rPr lang="pt-PT" sz="2000" dirty="0">
                <a:solidFill>
                  <a:srgbClr val="50B400"/>
                </a:solidFill>
              </a:rPr>
              <a:t>: </a:t>
            </a:r>
            <a:r>
              <a:rPr lang="pt-PT" sz="2000" dirty="0" err="1">
                <a:solidFill>
                  <a:srgbClr val="50B400"/>
                </a:solidFill>
              </a:rPr>
              <a:t>Location</a:t>
            </a:r>
            <a:r>
              <a:rPr lang="pt-PT" sz="2000" dirty="0">
                <a:solidFill>
                  <a:srgbClr val="50B400"/>
                </a:solidFill>
              </a:rPr>
              <a:t> </a:t>
            </a:r>
            <a:r>
              <a:rPr lang="pt-PT" sz="2000" dirty="0" err="1">
                <a:solidFill>
                  <a:srgbClr val="50B400"/>
                </a:solidFill>
              </a:rPr>
              <a:t>of</a:t>
            </a:r>
            <a:r>
              <a:rPr lang="pt-PT" sz="2000" dirty="0">
                <a:solidFill>
                  <a:srgbClr val="50B400"/>
                </a:solidFill>
              </a:rPr>
              <a:t> “</a:t>
            </a:r>
            <a:r>
              <a:rPr lang="pt-PT" sz="2000" dirty="0" err="1">
                <a:solidFill>
                  <a:srgbClr val="50B400"/>
                </a:solidFill>
              </a:rPr>
              <a:t>other</a:t>
            </a:r>
            <a:r>
              <a:rPr lang="pt-PT" sz="2000" dirty="0">
                <a:solidFill>
                  <a:srgbClr val="50B400"/>
                </a:solidFill>
              </a:rPr>
              <a:t> </a:t>
            </a:r>
            <a:r>
              <a:rPr lang="pt-PT" sz="2000" dirty="0" err="1">
                <a:solidFill>
                  <a:srgbClr val="50B400"/>
                </a:solidFill>
              </a:rPr>
              <a:t>info</a:t>
            </a:r>
            <a:r>
              <a:rPr lang="pt-PT" sz="2000" dirty="0">
                <a:solidFill>
                  <a:srgbClr val="50B400"/>
                </a:solidFill>
              </a:rPr>
              <a:t>” </a:t>
            </a:r>
            <a:r>
              <a:rPr lang="pt-PT" sz="2000" dirty="0" err="1">
                <a:solidFill>
                  <a:srgbClr val="50B400"/>
                </a:solidFill>
              </a:rPr>
              <a:t>on</a:t>
            </a:r>
            <a:r>
              <a:rPr lang="pt-PT" sz="2000" dirty="0">
                <a:solidFill>
                  <a:srgbClr val="50B400"/>
                </a:solidFill>
              </a:rPr>
              <a:t> </a:t>
            </a:r>
            <a:r>
              <a:rPr lang="pt-PT" sz="2000" dirty="0" err="1">
                <a:solidFill>
                  <a:srgbClr val="50B400"/>
                </a:solidFill>
              </a:rPr>
              <a:t>car</a:t>
            </a:r>
            <a:r>
              <a:rPr lang="pt-PT" sz="2000" dirty="0">
                <a:solidFill>
                  <a:srgbClr val="50B400"/>
                </a:solidFill>
              </a:rPr>
              <a:t> sale </a:t>
            </a:r>
            <a:r>
              <a:rPr lang="pt-PT" sz="2000" dirty="0" err="1">
                <a:solidFill>
                  <a:srgbClr val="50B400"/>
                </a:solidFill>
              </a:rPr>
              <a:t>form</a:t>
            </a:r>
            <a:r>
              <a:rPr lang="pt-PT" sz="2000" dirty="0">
                <a:solidFill>
                  <a:srgbClr val="50B400"/>
                </a:solidFill>
              </a:rPr>
              <a:t>  </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2912110"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19" name="Imagem 18">
            <a:extLst>
              <a:ext uri="{FF2B5EF4-FFF2-40B4-BE49-F238E27FC236}">
                <a16:creationId xmlns:a16="http://schemas.microsoft.com/office/drawing/2014/main" id="{E49D1D1E-BC56-3A6F-4009-D2E623DCA42C}"/>
              </a:ext>
            </a:extLst>
          </p:cNvPr>
          <p:cNvPicPr>
            <a:picLocks noChangeAspect="1"/>
          </p:cNvPicPr>
          <p:nvPr/>
        </p:nvPicPr>
        <p:blipFill>
          <a:blip r:embed="rId3"/>
          <a:stretch>
            <a:fillRect/>
          </a:stretch>
        </p:blipFill>
        <p:spPr>
          <a:xfrm>
            <a:off x="688917" y="1998163"/>
            <a:ext cx="4314307" cy="3707608"/>
          </a:xfrm>
          <a:prstGeom prst="rect">
            <a:avLst/>
          </a:prstGeom>
        </p:spPr>
      </p:pic>
      <p:sp>
        <p:nvSpPr>
          <p:cNvPr id="22" name="TextBox 7">
            <a:extLst>
              <a:ext uri="{FF2B5EF4-FFF2-40B4-BE49-F238E27FC236}">
                <a16:creationId xmlns:a16="http://schemas.microsoft.com/office/drawing/2014/main" id="{F915586F-301D-9A94-6C24-A1D2BC24CEC7}"/>
              </a:ext>
            </a:extLst>
          </p:cNvPr>
          <p:cNvSpPr txBox="1"/>
          <p:nvPr/>
        </p:nvSpPr>
        <p:spPr>
          <a:xfrm>
            <a:off x="2353671" y="5803887"/>
            <a:ext cx="984798" cy="400110"/>
          </a:xfrm>
          <a:prstGeom prst="rect">
            <a:avLst/>
          </a:prstGeom>
          <a:noFill/>
        </p:spPr>
        <p:txBody>
          <a:bodyPr wrap="square" rtlCol="0">
            <a:spAutoFit/>
          </a:bodyPr>
          <a:lstStyle/>
          <a:p>
            <a:r>
              <a:rPr lang="pt-PT" sz="2000" dirty="0" err="1"/>
              <a:t>Before</a:t>
            </a:r>
            <a:endParaRPr lang="en-US" sz="2000" dirty="0">
              <a:latin typeface="+mj-lt"/>
            </a:endParaRPr>
          </a:p>
        </p:txBody>
      </p:sp>
      <p:sp>
        <p:nvSpPr>
          <p:cNvPr id="18" name="TextBox 7">
            <a:extLst>
              <a:ext uri="{FF2B5EF4-FFF2-40B4-BE49-F238E27FC236}">
                <a16:creationId xmlns:a16="http://schemas.microsoft.com/office/drawing/2014/main" id="{26A559F4-1309-047E-B243-F6FED401E81A}"/>
              </a:ext>
            </a:extLst>
          </p:cNvPr>
          <p:cNvSpPr txBox="1"/>
          <p:nvPr/>
        </p:nvSpPr>
        <p:spPr>
          <a:xfrm>
            <a:off x="8894745" y="5782575"/>
            <a:ext cx="784480" cy="400110"/>
          </a:xfrm>
          <a:prstGeom prst="rect">
            <a:avLst/>
          </a:prstGeom>
          <a:noFill/>
        </p:spPr>
        <p:txBody>
          <a:bodyPr wrap="square" rtlCol="0">
            <a:spAutoFit/>
          </a:bodyPr>
          <a:lstStyle/>
          <a:p>
            <a:r>
              <a:rPr lang="pt-PT" sz="2000" dirty="0" err="1"/>
              <a:t>After</a:t>
            </a:r>
            <a:endParaRPr lang="en-US" sz="2000" dirty="0">
              <a:latin typeface="+mj-lt"/>
            </a:endParaRPr>
          </a:p>
        </p:txBody>
      </p:sp>
      <p:pic>
        <p:nvPicPr>
          <p:cNvPr id="4" name="Imagem 3">
            <a:extLst>
              <a:ext uri="{FF2B5EF4-FFF2-40B4-BE49-F238E27FC236}">
                <a16:creationId xmlns:a16="http://schemas.microsoft.com/office/drawing/2014/main" id="{9B837B89-37B5-A22E-95EF-41C837BC91C8}"/>
              </a:ext>
            </a:extLst>
          </p:cNvPr>
          <p:cNvPicPr>
            <a:picLocks noChangeAspect="1"/>
          </p:cNvPicPr>
          <p:nvPr/>
        </p:nvPicPr>
        <p:blipFill>
          <a:blip r:embed="rId4"/>
          <a:stretch>
            <a:fillRect/>
          </a:stretch>
        </p:blipFill>
        <p:spPr>
          <a:xfrm>
            <a:off x="6688129" y="1857935"/>
            <a:ext cx="4813994" cy="3847745"/>
          </a:xfrm>
          <a:prstGeom prst="rect">
            <a:avLst/>
          </a:prstGeom>
        </p:spPr>
      </p:pic>
    </p:spTree>
    <p:extLst>
      <p:ext uri="{BB962C8B-B14F-4D97-AF65-F5344CB8AC3E}">
        <p14:creationId xmlns:p14="http://schemas.microsoft.com/office/powerpoint/2010/main" val="30416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326041"/>
            <a:ext cx="5971916" cy="400110"/>
          </a:xfrm>
          <a:prstGeom prst="rect">
            <a:avLst/>
          </a:prstGeom>
          <a:noFill/>
        </p:spPr>
        <p:txBody>
          <a:bodyPr wrap="square" rtlCol="0">
            <a:spAutoFit/>
          </a:bodyPr>
          <a:lstStyle/>
          <a:p>
            <a:pPr lvl="1"/>
            <a:r>
              <a:rPr lang="pt-PT" sz="2000" dirty="0" err="1">
                <a:solidFill>
                  <a:srgbClr val="50B400"/>
                </a:solidFill>
              </a:rPr>
              <a:t>Update</a:t>
            </a:r>
            <a:r>
              <a:rPr lang="pt-PT" sz="2000" dirty="0">
                <a:solidFill>
                  <a:srgbClr val="50B400"/>
                </a:solidFill>
              </a:rPr>
              <a:t>: </a:t>
            </a:r>
            <a:r>
              <a:rPr lang="pt-PT" sz="2000" dirty="0" err="1">
                <a:solidFill>
                  <a:srgbClr val="50B400"/>
                </a:solidFill>
              </a:rPr>
              <a:t>Dropdown</a:t>
            </a:r>
            <a:r>
              <a:rPr lang="pt-PT" sz="2000" dirty="0">
                <a:solidFill>
                  <a:srgbClr val="50B400"/>
                </a:solidFill>
              </a:rPr>
              <a:t> </a:t>
            </a:r>
            <a:r>
              <a:rPr lang="pt-PT" sz="2000" dirty="0" err="1">
                <a:solidFill>
                  <a:srgbClr val="50B400"/>
                </a:solidFill>
              </a:rPr>
              <a:t>order</a:t>
            </a:r>
            <a:endParaRPr lang="pt-PT" sz="2000" dirty="0">
              <a:solidFill>
                <a:srgbClr val="50B400"/>
              </a:solidFill>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2912110"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22" name="TextBox 7">
            <a:extLst>
              <a:ext uri="{FF2B5EF4-FFF2-40B4-BE49-F238E27FC236}">
                <a16:creationId xmlns:a16="http://schemas.microsoft.com/office/drawing/2014/main" id="{F915586F-301D-9A94-6C24-A1D2BC24CEC7}"/>
              </a:ext>
            </a:extLst>
          </p:cNvPr>
          <p:cNvSpPr txBox="1"/>
          <p:nvPr/>
        </p:nvSpPr>
        <p:spPr>
          <a:xfrm>
            <a:off x="2391663" y="5768870"/>
            <a:ext cx="908814" cy="400110"/>
          </a:xfrm>
          <a:prstGeom prst="rect">
            <a:avLst/>
          </a:prstGeom>
          <a:noFill/>
        </p:spPr>
        <p:txBody>
          <a:bodyPr wrap="square" rtlCol="0">
            <a:spAutoFit/>
          </a:bodyPr>
          <a:lstStyle/>
          <a:p>
            <a:r>
              <a:rPr lang="pt-PT" sz="2000" dirty="0" err="1"/>
              <a:t>Before</a:t>
            </a:r>
            <a:endParaRPr lang="en-US" sz="2000" dirty="0">
              <a:latin typeface="+mj-lt"/>
            </a:endParaRPr>
          </a:p>
        </p:txBody>
      </p:sp>
      <p:sp>
        <p:nvSpPr>
          <p:cNvPr id="18" name="TextBox 7">
            <a:extLst>
              <a:ext uri="{FF2B5EF4-FFF2-40B4-BE49-F238E27FC236}">
                <a16:creationId xmlns:a16="http://schemas.microsoft.com/office/drawing/2014/main" id="{26A559F4-1309-047E-B243-F6FED401E81A}"/>
              </a:ext>
            </a:extLst>
          </p:cNvPr>
          <p:cNvSpPr txBox="1"/>
          <p:nvPr/>
        </p:nvSpPr>
        <p:spPr>
          <a:xfrm>
            <a:off x="9028826" y="5746647"/>
            <a:ext cx="908814" cy="400110"/>
          </a:xfrm>
          <a:prstGeom prst="rect">
            <a:avLst/>
          </a:prstGeom>
          <a:noFill/>
        </p:spPr>
        <p:txBody>
          <a:bodyPr wrap="square" rtlCol="0">
            <a:spAutoFit/>
          </a:bodyPr>
          <a:lstStyle/>
          <a:p>
            <a:r>
              <a:rPr lang="pt-PT" sz="2000" dirty="0" err="1"/>
              <a:t>After</a:t>
            </a:r>
            <a:endParaRPr lang="en-US" sz="2000" dirty="0">
              <a:latin typeface="+mj-lt"/>
            </a:endParaRPr>
          </a:p>
        </p:txBody>
      </p:sp>
      <p:pic>
        <p:nvPicPr>
          <p:cNvPr id="2050" name="Picture 2">
            <a:extLst>
              <a:ext uri="{FF2B5EF4-FFF2-40B4-BE49-F238E27FC236}">
                <a16:creationId xmlns:a16="http://schemas.microsoft.com/office/drawing/2014/main" id="{40552A7D-88A3-7550-389B-45C39047C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51" y="1979747"/>
            <a:ext cx="2811438" cy="361685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CE6EE123-6F41-57AB-27B1-AF1E70B880DE}"/>
              </a:ext>
            </a:extLst>
          </p:cNvPr>
          <p:cNvPicPr>
            <a:picLocks noChangeAspect="1"/>
          </p:cNvPicPr>
          <p:nvPr/>
        </p:nvPicPr>
        <p:blipFill>
          <a:blip r:embed="rId4"/>
          <a:stretch>
            <a:fillRect/>
          </a:stretch>
        </p:blipFill>
        <p:spPr>
          <a:xfrm>
            <a:off x="7779785" y="1851926"/>
            <a:ext cx="3132694" cy="3872499"/>
          </a:xfrm>
          <a:prstGeom prst="rect">
            <a:avLst/>
          </a:prstGeom>
        </p:spPr>
      </p:pic>
    </p:spTree>
    <p:extLst>
      <p:ext uri="{BB962C8B-B14F-4D97-AF65-F5344CB8AC3E}">
        <p14:creationId xmlns:p14="http://schemas.microsoft.com/office/powerpoint/2010/main" val="3466620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a:t>
            </a:r>
            <a:r>
              <a:rPr lang="en-US" b="1"/>
              <a:t>Fidelity Prototype (LFP)</a:t>
            </a:r>
            <a:endParaRPr lang="en-US" b="1" dirty="0"/>
          </a:p>
        </p:txBody>
      </p:sp>
      <p:sp>
        <p:nvSpPr>
          <p:cNvPr id="8" name="TextBox 7">
            <a:extLst>
              <a:ext uri="{FF2B5EF4-FFF2-40B4-BE49-F238E27FC236}">
                <a16:creationId xmlns:a16="http://schemas.microsoft.com/office/drawing/2014/main" id="{98C6878B-5E93-F341-AC77-2423C100D7C5}"/>
              </a:ext>
            </a:extLst>
          </p:cNvPr>
          <p:cNvSpPr txBox="1"/>
          <p:nvPr/>
        </p:nvSpPr>
        <p:spPr>
          <a:xfrm>
            <a:off x="3720724" y="1262368"/>
            <a:ext cx="5971916" cy="400110"/>
          </a:xfrm>
          <a:prstGeom prst="rect">
            <a:avLst/>
          </a:prstGeom>
          <a:noFill/>
        </p:spPr>
        <p:txBody>
          <a:bodyPr wrap="square" rtlCol="0">
            <a:spAutoFit/>
          </a:bodyPr>
          <a:lstStyle/>
          <a:p>
            <a:pPr lvl="1"/>
            <a:r>
              <a:rPr lang="pt-PT" sz="2000" dirty="0" err="1">
                <a:solidFill>
                  <a:srgbClr val="50B400"/>
                </a:solidFill>
              </a:rPr>
              <a:t>Update</a:t>
            </a:r>
            <a:r>
              <a:rPr lang="pt-PT" sz="2000" dirty="0">
                <a:solidFill>
                  <a:srgbClr val="50B400"/>
                </a:solidFill>
              </a:rPr>
              <a:t>: </a:t>
            </a:r>
            <a:r>
              <a:rPr lang="pt-PT" sz="2000" dirty="0" err="1">
                <a:solidFill>
                  <a:srgbClr val="50B400"/>
                </a:solidFill>
              </a:rPr>
              <a:t>Dropdown</a:t>
            </a:r>
            <a:r>
              <a:rPr lang="pt-PT" sz="2000" dirty="0">
                <a:solidFill>
                  <a:srgbClr val="50B400"/>
                </a:solidFill>
              </a:rPr>
              <a:t> </a:t>
            </a:r>
            <a:r>
              <a:rPr lang="pt-PT" sz="2000" dirty="0" err="1">
                <a:solidFill>
                  <a:srgbClr val="50B400"/>
                </a:solidFill>
              </a:rPr>
              <a:t>order</a:t>
            </a:r>
            <a:endParaRPr lang="pt-PT" sz="2000" dirty="0">
              <a:solidFill>
                <a:srgbClr val="50B400"/>
              </a:solidFill>
            </a:endParaRP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1" y="854058"/>
            <a:ext cx="2912110"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22" name="TextBox 7">
            <a:extLst>
              <a:ext uri="{FF2B5EF4-FFF2-40B4-BE49-F238E27FC236}">
                <a16:creationId xmlns:a16="http://schemas.microsoft.com/office/drawing/2014/main" id="{F915586F-301D-9A94-6C24-A1D2BC24CEC7}"/>
              </a:ext>
            </a:extLst>
          </p:cNvPr>
          <p:cNvSpPr txBox="1"/>
          <p:nvPr/>
        </p:nvSpPr>
        <p:spPr>
          <a:xfrm>
            <a:off x="2368009" y="5783031"/>
            <a:ext cx="956122" cy="400110"/>
          </a:xfrm>
          <a:prstGeom prst="rect">
            <a:avLst/>
          </a:prstGeom>
          <a:noFill/>
        </p:spPr>
        <p:txBody>
          <a:bodyPr wrap="square" rtlCol="0">
            <a:spAutoFit/>
          </a:bodyPr>
          <a:lstStyle/>
          <a:p>
            <a:r>
              <a:rPr lang="pt-PT" sz="2000" dirty="0" err="1"/>
              <a:t>Before</a:t>
            </a:r>
            <a:endParaRPr lang="en-US" sz="2000" dirty="0">
              <a:latin typeface="+mj-lt"/>
            </a:endParaRPr>
          </a:p>
        </p:txBody>
      </p:sp>
      <p:sp>
        <p:nvSpPr>
          <p:cNvPr id="18" name="TextBox 7">
            <a:extLst>
              <a:ext uri="{FF2B5EF4-FFF2-40B4-BE49-F238E27FC236}">
                <a16:creationId xmlns:a16="http://schemas.microsoft.com/office/drawing/2014/main" id="{26A559F4-1309-047E-B243-F6FED401E81A}"/>
              </a:ext>
            </a:extLst>
          </p:cNvPr>
          <p:cNvSpPr txBox="1"/>
          <p:nvPr/>
        </p:nvSpPr>
        <p:spPr>
          <a:xfrm>
            <a:off x="8795939" y="5796130"/>
            <a:ext cx="764621" cy="400110"/>
          </a:xfrm>
          <a:prstGeom prst="rect">
            <a:avLst/>
          </a:prstGeom>
          <a:noFill/>
        </p:spPr>
        <p:txBody>
          <a:bodyPr wrap="square" rtlCol="0">
            <a:spAutoFit/>
          </a:bodyPr>
          <a:lstStyle/>
          <a:p>
            <a:r>
              <a:rPr lang="pt-PT" sz="2000" dirty="0" err="1"/>
              <a:t>After</a:t>
            </a:r>
            <a:endParaRPr lang="en-US" sz="2000" dirty="0">
              <a:latin typeface="+mj-lt"/>
            </a:endParaRPr>
          </a:p>
        </p:txBody>
      </p:sp>
      <p:pic>
        <p:nvPicPr>
          <p:cNvPr id="1026" name="Picture 2">
            <a:extLst>
              <a:ext uri="{FF2B5EF4-FFF2-40B4-BE49-F238E27FC236}">
                <a16:creationId xmlns:a16="http://schemas.microsoft.com/office/drawing/2014/main" id="{8AFD0378-F3D2-BBFB-EA4C-89D538670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242" y="1713052"/>
            <a:ext cx="3163655" cy="406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54816F-CA93-540B-D9F9-62C23D924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388" y="1670242"/>
            <a:ext cx="5210695" cy="410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22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8521384" cy="3170099"/>
          </a:xfrm>
          <a:prstGeom prst="rect">
            <a:avLst/>
          </a:prstGeom>
          <a:noFill/>
        </p:spPr>
        <p:txBody>
          <a:bodyPr wrap="square" rtlCol="0">
            <a:spAutoFit/>
          </a:bodyPr>
          <a:lstStyle/>
          <a:p>
            <a:r>
              <a:rPr lang="en-US" sz="2000" dirty="0">
                <a:effectLst/>
              </a:rPr>
              <a:t>Implemented as a website using React.js and hosted on GitHub Pages</a:t>
            </a:r>
          </a:p>
          <a:p>
            <a:endParaRPr lang="en-US" sz="2000" dirty="0"/>
          </a:p>
          <a:p>
            <a:pPr marL="285750" indent="-285750">
              <a:buFont typeface="Arial" panose="020B0604020202020204" pitchFamily="34" charset="0"/>
              <a:buChar char="•"/>
            </a:pPr>
            <a:r>
              <a:rPr lang="en-US" sz="2000" dirty="0">
                <a:effectLst/>
              </a:rPr>
              <a:t>Recommended by the course teachers</a:t>
            </a:r>
          </a:p>
          <a:p>
            <a:pPr marL="285750" indent="-285750">
              <a:buFont typeface="Arial" panose="020B0604020202020204" pitchFamily="34" charset="0"/>
              <a:buChar char="•"/>
            </a:pPr>
            <a:endParaRPr lang="en-US" sz="2000" dirty="0">
              <a:effectLst/>
            </a:endParaRPr>
          </a:p>
          <a:p>
            <a:pPr marL="285750" indent="-285750">
              <a:buFont typeface="Arial" panose="020B0604020202020204" pitchFamily="34" charset="0"/>
              <a:buChar char="•"/>
            </a:pPr>
            <a:r>
              <a:rPr lang="en-US" sz="2000" dirty="0"/>
              <a:t>Widely used in the industry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effectLst/>
              </a:rPr>
              <a:t>Large documentation available</a:t>
            </a:r>
          </a:p>
          <a:p>
            <a:pPr marL="285750" indent="-285750">
              <a:buFont typeface="Arial" panose="020B0604020202020204" pitchFamily="34" charset="0"/>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1026" name="Picture 2" descr="React (JavaScript) – Wikipédia, a enciclopédia livre">
            <a:extLst>
              <a:ext uri="{FF2B5EF4-FFF2-40B4-BE49-F238E27FC236}">
                <a16:creationId xmlns:a16="http://schemas.microsoft.com/office/drawing/2014/main" id="{7FF8D44F-A284-9043-A795-B06ED84BD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271" y="1659936"/>
            <a:ext cx="2431249" cy="2113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ública tus páginas estáticas utilizando Github | Nicolás Leal Blog">
            <a:extLst>
              <a:ext uri="{FF2B5EF4-FFF2-40B4-BE49-F238E27FC236}">
                <a16:creationId xmlns:a16="http://schemas.microsoft.com/office/drawing/2014/main" id="{2DB7A74B-B003-E742-1993-7D7AEB507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487" y="3954115"/>
            <a:ext cx="3633530" cy="181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0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380804"/>
            <a:ext cx="10359039" cy="2554545"/>
          </a:xfrm>
          <a:prstGeom prst="rect">
            <a:avLst/>
          </a:prstGeom>
          <a:noFill/>
        </p:spPr>
        <p:txBody>
          <a:bodyPr wrap="square" rtlCol="0">
            <a:spAutoFit/>
          </a:bodyPr>
          <a:lstStyle/>
          <a:p>
            <a:r>
              <a:rPr lang="en-US" sz="2000" dirty="0"/>
              <a:t>Tested using the same personas, scenarios and tasks as the LFP evaluation.</a:t>
            </a:r>
          </a:p>
          <a:p>
            <a:endParaRPr lang="en-US" sz="2000" dirty="0"/>
          </a:p>
          <a:p>
            <a:r>
              <a:rPr lang="en-US" sz="2000" dirty="0"/>
              <a:t>Adapted post-task questionnaire from the one used in lab classes.</a:t>
            </a:r>
          </a:p>
          <a:p>
            <a:endParaRPr lang="en-US" sz="2000" dirty="0"/>
          </a:p>
          <a:p>
            <a:r>
              <a:rPr lang="en-US" sz="2000" dirty="0"/>
              <a:t>Recorded answers in Excel</a:t>
            </a:r>
          </a:p>
          <a:p>
            <a:endParaRPr lang="en-US" sz="2000" dirty="0"/>
          </a:p>
          <a:p>
            <a:r>
              <a:rPr lang="en-US" sz="2000" dirty="0"/>
              <a:t>Total of 5 participants</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Tree>
    <p:extLst>
      <p:ext uri="{BB962C8B-B14F-4D97-AF65-F5344CB8AC3E}">
        <p14:creationId xmlns:p14="http://schemas.microsoft.com/office/powerpoint/2010/main" val="389828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10960476" cy="2554545"/>
          </a:xfrm>
          <a:prstGeom prst="rect">
            <a:avLst/>
          </a:prstGeom>
          <a:noFill/>
        </p:spPr>
        <p:txBody>
          <a:bodyPr wrap="square" rtlCol="0">
            <a:spAutoFit/>
          </a:bodyPr>
          <a:lstStyle/>
          <a:p>
            <a:r>
              <a:rPr lang="en-US" sz="2000" dirty="0"/>
              <a:t>The digital world is an ever-growing presence in people's lives, becoming dominant especially in the marketing and sales department.</a:t>
            </a:r>
          </a:p>
          <a:p>
            <a:endParaRPr lang="en-US" sz="2000" dirty="0"/>
          </a:p>
          <a:p>
            <a:r>
              <a:rPr lang="en-US" sz="2000" dirty="0"/>
              <a:t>For a regular person looking to make a sale/purchase, having a platform to do so online is extremely important.</a:t>
            </a:r>
          </a:p>
          <a:p>
            <a:endParaRPr lang="en-US" sz="2000" dirty="0"/>
          </a:p>
          <a:p>
            <a:r>
              <a:rPr lang="en-US" sz="2000" dirty="0"/>
              <a:t>This project aims to do so by developing a platform, where people can easily create an account and buy/sell their vehicles, as well as check statistics on the market products and sales.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47651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2021-2022</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 Platform</a:t>
            </a:r>
          </a:p>
          <a:p>
            <a:endParaRPr lang="en-US" sz="2800" kern="0" dirty="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385078" y="1150600"/>
            <a:ext cx="10359039" cy="830997"/>
          </a:xfrm>
          <a:prstGeom prst="rect">
            <a:avLst/>
          </a:prstGeom>
          <a:noFill/>
        </p:spPr>
        <p:txBody>
          <a:bodyPr wrap="square" rtlCol="0">
            <a:spAutoFit/>
          </a:bodyPr>
          <a:lstStyle/>
          <a:p>
            <a:pPr lvl="1"/>
            <a:r>
              <a:rPr lang="en-US" sz="2800" dirty="0">
                <a:solidFill>
                  <a:srgbClr val="50B400"/>
                </a:solidFill>
              </a:rPr>
              <a:t>Participant Profiles</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17" name="Imagem 16">
            <a:extLst>
              <a:ext uri="{FF2B5EF4-FFF2-40B4-BE49-F238E27FC236}">
                <a16:creationId xmlns:a16="http://schemas.microsoft.com/office/drawing/2014/main" id="{39ACD6D2-5A95-F4AE-B656-026CB8BE5502}"/>
              </a:ext>
            </a:extLst>
          </p:cNvPr>
          <p:cNvPicPr>
            <a:picLocks noChangeAspect="1"/>
          </p:cNvPicPr>
          <p:nvPr/>
        </p:nvPicPr>
        <p:blipFill>
          <a:blip r:embed="rId2"/>
          <a:stretch>
            <a:fillRect/>
          </a:stretch>
        </p:blipFill>
        <p:spPr>
          <a:xfrm>
            <a:off x="3813726" y="2210989"/>
            <a:ext cx="3956807" cy="2571924"/>
          </a:xfrm>
          <a:prstGeom prst="rect">
            <a:avLst/>
          </a:prstGeom>
        </p:spPr>
      </p:pic>
      <p:pic>
        <p:nvPicPr>
          <p:cNvPr id="19" name="Imagem 18">
            <a:extLst>
              <a:ext uri="{FF2B5EF4-FFF2-40B4-BE49-F238E27FC236}">
                <a16:creationId xmlns:a16="http://schemas.microsoft.com/office/drawing/2014/main" id="{F3A6D34A-3C3A-5035-8FE3-8F2F8377C434}"/>
              </a:ext>
            </a:extLst>
          </p:cNvPr>
          <p:cNvPicPr>
            <a:picLocks noChangeAspect="1"/>
          </p:cNvPicPr>
          <p:nvPr/>
        </p:nvPicPr>
        <p:blipFill>
          <a:blip r:embed="rId3"/>
          <a:stretch>
            <a:fillRect/>
          </a:stretch>
        </p:blipFill>
        <p:spPr>
          <a:xfrm>
            <a:off x="141534" y="2245623"/>
            <a:ext cx="3850240" cy="2502656"/>
          </a:xfrm>
          <a:prstGeom prst="rect">
            <a:avLst/>
          </a:prstGeom>
        </p:spPr>
      </p:pic>
      <p:pic>
        <p:nvPicPr>
          <p:cNvPr id="21" name="Imagem 20">
            <a:extLst>
              <a:ext uri="{FF2B5EF4-FFF2-40B4-BE49-F238E27FC236}">
                <a16:creationId xmlns:a16="http://schemas.microsoft.com/office/drawing/2014/main" id="{8A28AA21-FFE4-B890-30FB-5D72FA36EFB5}"/>
              </a:ext>
            </a:extLst>
          </p:cNvPr>
          <p:cNvPicPr>
            <a:picLocks noChangeAspect="1"/>
          </p:cNvPicPr>
          <p:nvPr/>
        </p:nvPicPr>
        <p:blipFill>
          <a:blip r:embed="rId4"/>
          <a:stretch>
            <a:fillRect/>
          </a:stretch>
        </p:blipFill>
        <p:spPr>
          <a:xfrm>
            <a:off x="7670234" y="2175153"/>
            <a:ext cx="4080932" cy="2652606"/>
          </a:xfrm>
          <a:prstGeom prst="rect">
            <a:avLst/>
          </a:prstGeom>
        </p:spPr>
      </p:pic>
    </p:spTree>
    <p:extLst>
      <p:ext uri="{BB962C8B-B14F-4D97-AF65-F5344CB8AC3E}">
        <p14:creationId xmlns:p14="http://schemas.microsoft.com/office/powerpoint/2010/main" val="3745221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2" name="TextBox 7">
            <a:extLst>
              <a:ext uri="{FF2B5EF4-FFF2-40B4-BE49-F238E27FC236}">
                <a16:creationId xmlns:a16="http://schemas.microsoft.com/office/drawing/2014/main" id="{4EFBB47B-31F4-6A7D-7B06-D3AB1E54C856}"/>
              </a:ext>
            </a:extLst>
          </p:cNvPr>
          <p:cNvSpPr txBox="1"/>
          <p:nvPr/>
        </p:nvSpPr>
        <p:spPr>
          <a:xfrm>
            <a:off x="385078" y="1150600"/>
            <a:ext cx="10359039" cy="830997"/>
          </a:xfrm>
          <a:prstGeom prst="rect">
            <a:avLst/>
          </a:prstGeom>
          <a:noFill/>
        </p:spPr>
        <p:txBody>
          <a:bodyPr wrap="square" rtlCol="0">
            <a:spAutoFit/>
          </a:bodyPr>
          <a:lstStyle/>
          <a:p>
            <a:pPr lvl="1"/>
            <a:r>
              <a:rPr lang="en-US" sz="2800" dirty="0">
                <a:solidFill>
                  <a:srgbClr val="50B400"/>
                </a:solidFill>
              </a:rPr>
              <a:t>Results (1 being totally disagree and 5 totally agree)</a:t>
            </a:r>
          </a:p>
          <a:p>
            <a:pPr marL="800100" lvl="1" indent="-342900">
              <a:buFont typeface="Wingdings" pitchFamily="2" charset="2"/>
              <a:buChar char="§"/>
            </a:pPr>
            <a:endParaRPr lang="en-US" sz="2000" dirty="0">
              <a:latin typeface="+mj-lt"/>
            </a:endParaRPr>
          </a:p>
        </p:txBody>
      </p:sp>
      <p:pic>
        <p:nvPicPr>
          <p:cNvPr id="21" name="Imagem 20">
            <a:extLst>
              <a:ext uri="{FF2B5EF4-FFF2-40B4-BE49-F238E27FC236}">
                <a16:creationId xmlns:a16="http://schemas.microsoft.com/office/drawing/2014/main" id="{33C84934-B16F-A351-FD74-FB651312198B}"/>
              </a:ext>
            </a:extLst>
          </p:cNvPr>
          <p:cNvPicPr>
            <a:picLocks noChangeAspect="1"/>
          </p:cNvPicPr>
          <p:nvPr/>
        </p:nvPicPr>
        <p:blipFill>
          <a:blip r:embed="rId2"/>
          <a:stretch>
            <a:fillRect/>
          </a:stretch>
        </p:blipFill>
        <p:spPr>
          <a:xfrm>
            <a:off x="6085267" y="2264820"/>
            <a:ext cx="5295053" cy="3442580"/>
          </a:xfrm>
          <a:prstGeom prst="rect">
            <a:avLst/>
          </a:prstGeom>
        </p:spPr>
      </p:pic>
      <p:pic>
        <p:nvPicPr>
          <p:cNvPr id="23" name="Imagem 22">
            <a:extLst>
              <a:ext uri="{FF2B5EF4-FFF2-40B4-BE49-F238E27FC236}">
                <a16:creationId xmlns:a16="http://schemas.microsoft.com/office/drawing/2014/main" id="{DB3AD214-D720-FF81-F636-DFE82EF904CB}"/>
              </a:ext>
            </a:extLst>
          </p:cNvPr>
          <p:cNvPicPr>
            <a:picLocks noChangeAspect="1"/>
          </p:cNvPicPr>
          <p:nvPr/>
        </p:nvPicPr>
        <p:blipFill>
          <a:blip r:embed="rId3"/>
          <a:stretch>
            <a:fillRect/>
          </a:stretch>
        </p:blipFill>
        <p:spPr>
          <a:xfrm>
            <a:off x="477839" y="2264820"/>
            <a:ext cx="5295053" cy="3442580"/>
          </a:xfrm>
          <a:prstGeom prst="rect">
            <a:avLst/>
          </a:prstGeom>
        </p:spPr>
      </p:pic>
    </p:spTree>
    <p:extLst>
      <p:ext uri="{BB962C8B-B14F-4D97-AF65-F5344CB8AC3E}">
        <p14:creationId xmlns:p14="http://schemas.microsoft.com/office/powerpoint/2010/main" val="231983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2" name="TextBox 7">
            <a:extLst>
              <a:ext uri="{FF2B5EF4-FFF2-40B4-BE49-F238E27FC236}">
                <a16:creationId xmlns:a16="http://schemas.microsoft.com/office/drawing/2014/main" id="{4EFBB47B-31F4-6A7D-7B06-D3AB1E54C856}"/>
              </a:ext>
            </a:extLst>
          </p:cNvPr>
          <p:cNvSpPr txBox="1"/>
          <p:nvPr/>
        </p:nvSpPr>
        <p:spPr>
          <a:xfrm>
            <a:off x="385078" y="1150600"/>
            <a:ext cx="10359039" cy="830997"/>
          </a:xfrm>
          <a:prstGeom prst="rect">
            <a:avLst/>
          </a:prstGeom>
          <a:noFill/>
        </p:spPr>
        <p:txBody>
          <a:bodyPr wrap="square" rtlCol="0">
            <a:spAutoFit/>
          </a:bodyPr>
          <a:lstStyle/>
          <a:p>
            <a:pPr lvl="1"/>
            <a:r>
              <a:rPr lang="en-US" sz="2800" dirty="0">
                <a:solidFill>
                  <a:srgbClr val="50B400"/>
                </a:solidFill>
              </a:rPr>
              <a:t>Results (1 being totally disagree and 5 totally agree)</a:t>
            </a:r>
          </a:p>
          <a:p>
            <a:pPr marL="800100" lvl="1" indent="-342900">
              <a:buFont typeface="Wingdings" pitchFamily="2" charset="2"/>
              <a:buChar char="§"/>
            </a:pPr>
            <a:endParaRPr lang="en-US" sz="2000" dirty="0">
              <a:latin typeface="+mj-lt"/>
            </a:endParaRPr>
          </a:p>
        </p:txBody>
      </p:sp>
      <p:pic>
        <p:nvPicPr>
          <p:cNvPr id="5" name="Imagem 4">
            <a:extLst>
              <a:ext uri="{FF2B5EF4-FFF2-40B4-BE49-F238E27FC236}">
                <a16:creationId xmlns:a16="http://schemas.microsoft.com/office/drawing/2014/main" id="{12F68C43-0E05-F6E1-A2FB-04E4F21909CE}"/>
              </a:ext>
            </a:extLst>
          </p:cNvPr>
          <p:cNvPicPr>
            <a:picLocks noChangeAspect="1"/>
          </p:cNvPicPr>
          <p:nvPr/>
        </p:nvPicPr>
        <p:blipFill>
          <a:blip r:embed="rId2"/>
          <a:stretch>
            <a:fillRect/>
          </a:stretch>
        </p:blipFill>
        <p:spPr>
          <a:xfrm>
            <a:off x="385078" y="2246372"/>
            <a:ext cx="5295053" cy="3442580"/>
          </a:xfrm>
          <a:prstGeom prst="rect">
            <a:avLst/>
          </a:prstGeom>
        </p:spPr>
      </p:pic>
      <p:pic>
        <p:nvPicPr>
          <p:cNvPr id="8" name="Imagem 7">
            <a:extLst>
              <a:ext uri="{FF2B5EF4-FFF2-40B4-BE49-F238E27FC236}">
                <a16:creationId xmlns:a16="http://schemas.microsoft.com/office/drawing/2014/main" id="{411BDCD3-6EF7-8036-0076-1968117559F6}"/>
              </a:ext>
            </a:extLst>
          </p:cNvPr>
          <p:cNvPicPr>
            <a:picLocks noChangeAspect="1"/>
          </p:cNvPicPr>
          <p:nvPr/>
        </p:nvPicPr>
        <p:blipFill>
          <a:blip r:embed="rId3"/>
          <a:stretch>
            <a:fillRect/>
          </a:stretch>
        </p:blipFill>
        <p:spPr>
          <a:xfrm>
            <a:off x="6398964" y="2246372"/>
            <a:ext cx="5295053" cy="3442580"/>
          </a:xfrm>
          <a:prstGeom prst="rect">
            <a:avLst/>
          </a:prstGeom>
        </p:spPr>
      </p:pic>
    </p:spTree>
    <p:extLst>
      <p:ext uri="{BB962C8B-B14F-4D97-AF65-F5344CB8AC3E}">
        <p14:creationId xmlns:p14="http://schemas.microsoft.com/office/powerpoint/2010/main" val="345226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23</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2" name="TextBox 7">
            <a:extLst>
              <a:ext uri="{FF2B5EF4-FFF2-40B4-BE49-F238E27FC236}">
                <a16:creationId xmlns:a16="http://schemas.microsoft.com/office/drawing/2014/main" id="{4EFBB47B-31F4-6A7D-7B06-D3AB1E54C856}"/>
              </a:ext>
            </a:extLst>
          </p:cNvPr>
          <p:cNvSpPr txBox="1"/>
          <p:nvPr/>
        </p:nvSpPr>
        <p:spPr>
          <a:xfrm>
            <a:off x="385078" y="1150600"/>
            <a:ext cx="10359039" cy="830997"/>
          </a:xfrm>
          <a:prstGeom prst="rect">
            <a:avLst/>
          </a:prstGeom>
          <a:noFill/>
        </p:spPr>
        <p:txBody>
          <a:bodyPr wrap="square" rtlCol="0">
            <a:spAutoFit/>
          </a:bodyPr>
          <a:lstStyle/>
          <a:p>
            <a:pPr lvl="1"/>
            <a:r>
              <a:rPr lang="en-US" sz="2800" dirty="0">
                <a:solidFill>
                  <a:srgbClr val="50B400"/>
                </a:solidFill>
              </a:rPr>
              <a:t>Results (1 being totally disagree and 5 totally agree)</a:t>
            </a:r>
          </a:p>
          <a:p>
            <a:pPr marL="800100" lvl="1" indent="-342900">
              <a:buFont typeface="Wingdings" pitchFamily="2" charset="2"/>
              <a:buChar char="§"/>
            </a:pPr>
            <a:endParaRPr lang="en-US" sz="2000" dirty="0">
              <a:latin typeface="+mj-lt"/>
            </a:endParaRPr>
          </a:p>
        </p:txBody>
      </p:sp>
      <p:pic>
        <p:nvPicPr>
          <p:cNvPr id="7" name="Imagem 6">
            <a:extLst>
              <a:ext uri="{FF2B5EF4-FFF2-40B4-BE49-F238E27FC236}">
                <a16:creationId xmlns:a16="http://schemas.microsoft.com/office/drawing/2014/main" id="{FF849390-2ADD-5C51-E422-2A2909999F5B}"/>
              </a:ext>
            </a:extLst>
          </p:cNvPr>
          <p:cNvPicPr>
            <a:picLocks noChangeAspect="1"/>
          </p:cNvPicPr>
          <p:nvPr/>
        </p:nvPicPr>
        <p:blipFill>
          <a:blip r:embed="rId2"/>
          <a:stretch>
            <a:fillRect/>
          </a:stretch>
        </p:blipFill>
        <p:spPr>
          <a:xfrm>
            <a:off x="409219" y="2264820"/>
            <a:ext cx="5295053" cy="3442580"/>
          </a:xfrm>
          <a:prstGeom prst="rect">
            <a:avLst/>
          </a:prstGeom>
        </p:spPr>
      </p:pic>
      <p:pic>
        <p:nvPicPr>
          <p:cNvPr id="13" name="Imagem 12">
            <a:extLst>
              <a:ext uri="{FF2B5EF4-FFF2-40B4-BE49-F238E27FC236}">
                <a16:creationId xmlns:a16="http://schemas.microsoft.com/office/drawing/2014/main" id="{5419362C-A086-C0B3-300E-3D4B03FF78E5}"/>
              </a:ext>
            </a:extLst>
          </p:cNvPr>
          <p:cNvPicPr>
            <a:picLocks noChangeAspect="1"/>
          </p:cNvPicPr>
          <p:nvPr/>
        </p:nvPicPr>
        <p:blipFill>
          <a:blip r:embed="rId3"/>
          <a:stretch>
            <a:fillRect/>
          </a:stretch>
        </p:blipFill>
        <p:spPr>
          <a:xfrm>
            <a:off x="6487730" y="2162497"/>
            <a:ext cx="5295053" cy="3442580"/>
          </a:xfrm>
          <a:prstGeom prst="rect">
            <a:avLst/>
          </a:prstGeom>
        </p:spPr>
      </p:pic>
    </p:spTree>
    <p:extLst>
      <p:ext uri="{BB962C8B-B14F-4D97-AF65-F5344CB8AC3E}">
        <p14:creationId xmlns:p14="http://schemas.microsoft.com/office/powerpoint/2010/main" val="440805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24</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9425" y="451812"/>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Heuristic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2" name="TextBox 7">
            <a:extLst>
              <a:ext uri="{FF2B5EF4-FFF2-40B4-BE49-F238E27FC236}">
                <a16:creationId xmlns:a16="http://schemas.microsoft.com/office/drawing/2014/main" id="{4EFBB47B-31F4-6A7D-7B06-D3AB1E54C856}"/>
              </a:ext>
            </a:extLst>
          </p:cNvPr>
          <p:cNvSpPr txBox="1"/>
          <p:nvPr/>
        </p:nvSpPr>
        <p:spPr>
          <a:xfrm>
            <a:off x="477839" y="1458376"/>
            <a:ext cx="11108717" cy="1754326"/>
          </a:xfrm>
          <a:prstGeom prst="rect">
            <a:avLst/>
          </a:prstGeom>
          <a:noFill/>
        </p:spPr>
        <p:txBody>
          <a:bodyPr wrap="square" rtlCol="0">
            <a:spAutoFit/>
          </a:bodyPr>
          <a:lstStyle/>
          <a:p>
            <a:pPr marL="342900" indent="-342900">
              <a:buFont typeface="Arial" panose="020B0604020202020204" pitchFamily="34" charset="0"/>
              <a:buChar char="•"/>
            </a:pPr>
            <a:r>
              <a:rPr lang="en-US" sz="2000" dirty="0"/>
              <a:t>Based on Nielsen's 10 general principles for interaction design</a:t>
            </a:r>
          </a:p>
          <a:p>
            <a:pPr marL="342900" indent="-342900">
              <a:buFont typeface="Arial" panose="020B0604020202020204" pitchFamily="34" charset="0"/>
              <a:buChar char="•"/>
            </a:pPr>
            <a:r>
              <a:rPr lang="en-US" sz="2000" dirty="0"/>
              <a:t>Severity scale from 0 to 4</a:t>
            </a:r>
          </a:p>
          <a:p>
            <a:r>
              <a:rPr lang="en-US" sz="2400" dirty="0"/>
              <a:t>					    </a:t>
            </a:r>
          </a:p>
          <a:p>
            <a:pPr marL="0" lvl="0" indent="0" rtl="0">
              <a:spcBef>
                <a:spcPts val="0"/>
              </a:spcBef>
              <a:spcAft>
                <a:spcPts val="0"/>
              </a:spcAft>
              <a:buNone/>
            </a:pPr>
            <a:r>
              <a:rPr lang="pt-PT" sz="2400" dirty="0">
                <a:solidFill>
                  <a:srgbClr val="00B050"/>
                </a:solidFill>
              </a:rPr>
              <a:t> </a:t>
            </a:r>
          </a:p>
          <a:p>
            <a:pPr marL="800100" lvl="1" indent="-342900">
              <a:buFont typeface="Wingdings" pitchFamily="2" charset="2"/>
              <a:buChar char="§"/>
            </a:pPr>
            <a:endParaRPr lang="en-US" sz="2000" dirty="0">
              <a:latin typeface="+mj-lt"/>
            </a:endParaRPr>
          </a:p>
        </p:txBody>
      </p:sp>
      <p:graphicFrame>
        <p:nvGraphicFramePr>
          <p:cNvPr id="2" name="Tabela 1">
            <a:extLst>
              <a:ext uri="{FF2B5EF4-FFF2-40B4-BE49-F238E27FC236}">
                <a16:creationId xmlns:a16="http://schemas.microsoft.com/office/drawing/2014/main" id="{4CFEF689-5895-C33D-3F90-233F7ED831AC}"/>
              </a:ext>
            </a:extLst>
          </p:cNvPr>
          <p:cNvGraphicFramePr>
            <a:graphicFrameLocks noGrp="1"/>
          </p:cNvGraphicFramePr>
          <p:nvPr>
            <p:extLst>
              <p:ext uri="{D42A27DB-BD31-4B8C-83A1-F6EECF244321}">
                <p14:modId xmlns:p14="http://schemas.microsoft.com/office/powerpoint/2010/main" val="657599401"/>
              </p:ext>
            </p:extLst>
          </p:nvPr>
        </p:nvGraphicFramePr>
        <p:xfrm>
          <a:off x="559048" y="2369453"/>
          <a:ext cx="10760775" cy="3520984"/>
        </p:xfrm>
        <a:graphic>
          <a:graphicData uri="http://schemas.openxmlformats.org/drawingml/2006/table">
            <a:tbl>
              <a:tblPr>
                <a:tableStyleId>{5C22544A-7EE6-4342-B048-85BDC9FD1C3A}</a:tableStyleId>
              </a:tblPr>
              <a:tblGrid>
                <a:gridCol w="1948522">
                  <a:extLst>
                    <a:ext uri="{9D8B030D-6E8A-4147-A177-3AD203B41FA5}">
                      <a16:colId xmlns:a16="http://schemas.microsoft.com/office/drawing/2014/main" val="1486770220"/>
                    </a:ext>
                  </a:extLst>
                </a:gridCol>
                <a:gridCol w="2937089">
                  <a:extLst>
                    <a:ext uri="{9D8B030D-6E8A-4147-A177-3AD203B41FA5}">
                      <a16:colId xmlns:a16="http://schemas.microsoft.com/office/drawing/2014/main" val="111504993"/>
                    </a:ext>
                  </a:extLst>
                </a:gridCol>
                <a:gridCol w="978701">
                  <a:extLst>
                    <a:ext uri="{9D8B030D-6E8A-4147-A177-3AD203B41FA5}">
                      <a16:colId xmlns:a16="http://schemas.microsoft.com/office/drawing/2014/main" val="1638293994"/>
                    </a:ext>
                  </a:extLst>
                </a:gridCol>
                <a:gridCol w="978701">
                  <a:extLst>
                    <a:ext uri="{9D8B030D-6E8A-4147-A177-3AD203B41FA5}">
                      <a16:colId xmlns:a16="http://schemas.microsoft.com/office/drawing/2014/main" val="457017308"/>
                    </a:ext>
                  </a:extLst>
                </a:gridCol>
                <a:gridCol w="978701">
                  <a:extLst>
                    <a:ext uri="{9D8B030D-6E8A-4147-A177-3AD203B41FA5}">
                      <a16:colId xmlns:a16="http://schemas.microsoft.com/office/drawing/2014/main" val="4073556270"/>
                    </a:ext>
                  </a:extLst>
                </a:gridCol>
                <a:gridCol w="979687">
                  <a:extLst>
                    <a:ext uri="{9D8B030D-6E8A-4147-A177-3AD203B41FA5}">
                      <a16:colId xmlns:a16="http://schemas.microsoft.com/office/drawing/2014/main" val="951015271"/>
                    </a:ext>
                  </a:extLst>
                </a:gridCol>
                <a:gridCol w="979687">
                  <a:extLst>
                    <a:ext uri="{9D8B030D-6E8A-4147-A177-3AD203B41FA5}">
                      <a16:colId xmlns:a16="http://schemas.microsoft.com/office/drawing/2014/main" val="4242715201"/>
                    </a:ext>
                  </a:extLst>
                </a:gridCol>
                <a:gridCol w="979687">
                  <a:extLst>
                    <a:ext uri="{9D8B030D-6E8A-4147-A177-3AD203B41FA5}">
                      <a16:colId xmlns:a16="http://schemas.microsoft.com/office/drawing/2014/main" val="332747244"/>
                    </a:ext>
                  </a:extLst>
                </a:gridCol>
              </a:tblGrid>
              <a:tr h="555621">
                <a:tc gridSpan="2">
                  <a:txBody>
                    <a:bodyPr/>
                    <a:lstStyle/>
                    <a:p>
                      <a:pPr algn="ctr">
                        <a:lnSpc>
                          <a:spcPct val="107000"/>
                        </a:lnSpc>
                        <a:spcAft>
                          <a:spcPts val="800"/>
                        </a:spcAft>
                      </a:pPr>
                      <a:r>
                        <a:rPr lang="pt-PT" sz="1100" dirty="0">
                          <a:effectLst/>
                        </a:rPr>
                        <a:t>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hMerge="1">
                  <a:txBody>
                    <a:bodyPr/>
                    <a:lstStyle/>
                    <a:p>
                      <a:endParaRPr lang="en-US"/>
                    </a:p>
                  </a:txBody>
                  <a:tcPr/>
                </a:tc>
                <a:tc gridSpan="2">
                  <a:txBody>
                    <a:bodyPr/>
                    <a:lstStyle/>
                    <a:p>
                      <a:pPr algn="ctr">
                        <a:lnSpc>
                          <a:spcPct val="107000"/>
                        </a:lnSpc>
                        <a:spcAft>
                          <a:spcPts val="800"/>
                        </a:spcAft>
                      </a:pPr>
                      <a:r>
                        <a:rPr lang="pt-PT" sz="1400" b="1" dirty="0" err="1">
                          <a:effectLst/>
                        </a:rPr>
                        <a:t>Participant</a:t>
                      </a:r>
                      <a:r>
                        <a:rPr lang="pt-PT" sz="1400" b="1" dirty="0">
                          <a:effectLst/>
                        </a:rPr>
                        <a:t> 1</a:t>
                      </a:r>
                      <a:endParaRPr lang="pt-PT"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algn="ctr">
                        <a:lnSpc>
                          <a:spcPct val="107000"/>
                        </a:lnSpc>
                        <a:spcAft>
                          <a:spcPts val="800"/>
                        </a:spcAft>
                      </a:pPr>
                      <a:r>
                        <a:rPr lang="pt-PT" sz="1400" b="1" dirty="0" err="1">
                          <a:effectLst/>
                        </a:rPr>
                        <a:t>Participant</a:t>
                      </a:r>
                      <a:r>
                        <a:rPr lang="pt-PT" sz="1400" b="1" dirty="0">
                          <a:effectLst/>
                        </a:rPr>
                        <a:t> 2</a:t>
                      </a:r>
                      <a:endParaRPr lang="pt-PT"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algn="ctr">
                        <a:lnSpc>
                          <a:spcPct val="107000"/>
                        </a:lnSpc>
                        <a:spcAft>
                          <a:spcPts val="800"/>
                        </a:spcAft>
                      </a:pPr>
                      <a:r>
                        <a:rPr lang="pt-PT" sz="1400" b="1" dirty="0" err="1">
                          <a:effectLst/>
                        </a:rPr>
                        <a:t>Participant</a:t>
                      </a:r>
                      <a:r>
                        <a:rPr lang="pt-PT" sz="1400" b="1" dirty="0">
                          <a:effectLst/>
                        </a:rPr>
                        <a:t> 3</a:t>
                      </a:r>
                      <a:endParaRPr lang="pt-PT"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21672377"/>
                  </a:ext>
                </a:extLst>
              </a:tr>
              <a:tr h="555621">
                <a:tc>
                  <a:txBody>
                    <a:bodyPr/>
                    <a:lstStyle/>
                    <a:p>
                      <a:pPr algn="ctr">
                        <a:lnSpc>
                          <a:spcPct val="107000"/>
                        </a:lnSpc>
                        <a:spcAft>
                          <a:spcPts val="800"/>
                        </a:spcAft>
                      </a:pPr>
                      <a:r>
                        <a:rPr lang="pt-PT" sz="1400" b="1">
                          <a:effectLst/>
                        </a:rPr>
                        <a:t>Usability Issue</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400" b="1" dirty="0" err="1">
                          <a:effectLst/>
                        </a:rPr>
                        <a:t>Heuristic</a:t>
                      </a:r>
                      <a:endParaRPr lang="pt-PT"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400" b="1">
                          <a:effectLst/>
                        </a:rPr>
                        <a:t>Found </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400" b="1">
                          <a:effectLst/>
                        </a:rPr>
                        <a:t>Severity</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400" b="1">
                          <a:effectLst/>
                        </a:rPr>
                        <a:t>Found </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400" b="1">
                          <a:effectLst/>
                        </a:rPr>
                        <a:t>Severity</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400" b="1">
                          <a:effectLst/>
                        </a:rPr>
                        <a:t>Found </a:t>
                      </a:r>
                      <a:endParaRPr lang="pt-PT"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400" b="1" dirty="0" err="1">
                          <a:effectLst/>
                        </a:rPr>
                        <a:t>Severity</a:t>
                      </a:r>
                      <a:endParaRPr lang="pt-PT"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8550868"/>
                  </a:ext>
                </a:extLst>
              </a:tr>
              <a:tr h="526540">
                <a:tc>
                  <a:txBody>
                    <a:bodyPr/>
                    <a:lstStyle/>
                    <a:p>
                      <a:pPr algn="ctr">
                        <a:lnSpc>
                          <a:spcPct val="107000"/>
                        </a:lnSpc>
                        <a:spcAft>
                          <a:spcPts val="800"/>
                        </a:spcAft>
                      </a:pPr>
                      <a:r>
                        <a:rPr lang="pt-PT" sz="1000">
                          <a:effectLst/>
                        </a:rPr>
                        <a:t>UI seems unfinished</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000">
                          <a:effectLst/>
                        </a:rPr>
                        <a:t>Aesthetic and minimalist design</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3</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dirty="0">
                          <a:effectLst/>
                        </a:rPr>
                        <a:t>3</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4385309"/>
                  </a:ext>
                </a:extLst>
              </a:tr>
              <a:tr h="526540">
                <a:tc>
                  <a:txBody>
                    <a:bodyPr/>
                    <a:lstStyle/>
                    <a:p>
                      <a:pPr algn="ctr">
                        <a:lnSpc>
                          <a:spcPct val="107000"/>
                        </a:lnSpc>
                        <a:spcAft>
                          <a:spcPts val="800"/>
                        </a:spcAft>
                      </a:pPr>
                      <a:r>
                        <a:rPr lang="pt-PT" sz="1000">
                          <a:effectLst/>
                        </a:rPr>
                        <a:t>No confirmation on sale posting</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000">
                          <a:effectLst/>
                        </a:rPr>
                        <a:t>Visibility of system status</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1</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2442841"/>
                  </a:ext>
                </a:extLst>
              </a:tr>
              <a:tr h="830122">
                <a:tc>
                  <a:txBody>
                    <a:bodyPr/>
                    <a:lstStyle/>
                    <a:p>
                      <a:pPr algn="ctr">
                        <a:lnSpc>
                          <a:spcPct val="107000"/>
                        </a:lnSpc>
                        <a:spcAft>
                          <a:spcPts val="800"/>
                        </a:spcAft>
                      </a:pPr>
                      <a:r>
                        <a:rPr lang="pt-PT" sz="1000">
                          <a:effectLst/>
                        </a:rPr>
                        <a:t>Impossible to return to page 1 of sale form when on page 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000">
                          <a:effectLst/>
                        </a:rPr>
                        <a:t>User control and freedom</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200" dirty="0">
                          <a:effectLst/>
                        </a:rPr>
                        <a:t>✔</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1</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pt-PT" sz="1200" dirty="0">
                          <a:effectLst/>
                        </a:rPr>
                        <a:t> </a:t>
                      </a:r>
                      <a:r>
                        <a:rPr lang="pt-PT" sz="1100" dirty="0">
                          <a:effectLst/>
                        </a:rPr>
                        <a:t>✔</a:t>
                      </a:r>
                      <a:endParaRPr lang="pt-PT"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1216658"/>
                  </a:ext>
                </a:extLst>
              </a:tr>
              <a:tr h="526540">
                <a:tc>
                  <a:txBody>
                    <a:bodyPr/>
                    <a:lstStyle/>
                    <a:p>
                      <a:pPr algn="ctr">
                        <a:lnSpc>
                          <a:spcPct val="107000"/>
                        </a:lnSpc>
                        <a:spcAft>
                          <a:spcPts val="800"/>
                        </a:spcAft>
                      </a:pPr>
                      <a:r>
                        <a:rPr lang="pt-PT" sz="1000">
                          <a:effectLst/>
                        </a:rPr>
                        <a:t>Cant write own search field</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nchor="ctr"/>
                </a:tc>
                <a:tc>
                  <a:txBody>
                    <a:bodyPr/>
                    <a:lstStyle/>
                    <a:p>
                      <a:pPr algn="ctr">
                        <a:lnSpc>
                          <a:spcPct val="107000"/>
                        </a:lnSpc>
                      </a:pPr>
                      <a:r>
                        <a:rPr lang="pt-PT" sz="1000">
                          <a:effectLst/>
                        </a:rPr>
                        <a:t>User control and freedom</a:t>
                      </a:r>
                      <a:endParaRPr lang="pt-PT"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dirty="0">
                          <a:effectLst/>
                        </a:rPr>
                        <a:t>2</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a:effectLst/>
                        </a:rPr>
                        <a: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pt-PT" sz="1200" dirty="0">
                          <a:effectLst/>
                        </a:rPr>
                        <a:t>✔</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200" dirty="0">
                          <a:effectLst/>
                        </a:rPr>
                        <a:t>2</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7197635"/>
                  </a:ext>
                </a:extLst>
              </a:tr>
            </a:tbl>
          </a:graphicData>
        </a:graphic>
      </p:graphicFrame>
    </p:spTree>
    <p:extLst>
      <p:ext uri="{BB962C8B-B14F-4D97-AF65-F5344CB8AC3E}">
        <p14:creationId xmlns:p14="http://schemas.microsoft.com/office/powerpoint/2010/main" val="2599121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2" name="TextBox 7">
            <a:extLst>
              <a:ext uri="{FF2B5EF4-FFF2-40B4-BE49-F238E27FC236}">
                <a16:creationId xmlns:a16="http://schemas.microsoft.com/office/drawing/2014/main" id="{4EFBB47B-31F4-6A7D-7B06-D3AB1E54C856}"/>
              </a:ext>
            </a:extLst>
          </p:cNvPr>
          <p:cNvSpPr txBox="1"/>
          <p:nvPr/>
        </p:nvSpPr>
        <p:spPr>
          <a:xfrm>
            <a:off x="385078" y="1150600"/>
            <a:ext cx="10359039" cy="523220"/>
          </a:xfrm>
          <a:prstGeom prst="rect">
            <a:avLst/>
          </a:prstGeom>
          <a:noFill/>
        </p:spPr>
        <p:txBody>
          <a:bodyPr wrap="square" rtlCol="0">
            <a:spAutoFit/>
          </a:bodyPr>
          <a:lstStyle/>
          <a:p>
            <a:pPr lvl="1"/>
            <a:r>
              <a:rPr lang="en-US" sz="2800" dirty="0">
                <a:solidFill>
                  <a:srgbClr val="50B400"/>
                </a:solidFill>
              </a:rPr>
              <a:t>Results</a:t>
            </a:r>
            <a:endParaRPr lang="en-US" sz="2000" dirty="0">
              <a:latin typeface="+mj-lt"/>
            </a:endParaRPr>
          </a:p>
        </p:txBody>
      </p:sp>
      <p:sp>
        <p:nvSpPr>
          <p:cNvPr id="2" name="CaixaDeTexto 1">
            <a:extLst>
              <a:ext uri="{FF2B5EF4-FFF2-40B4-BE49-F238E27FC236}">
                <a16:creationId xmlns:a16="http://schemas.microsoft.com/office/drawing/2014/main" id="{841CC49E-EC83-0D92-B646-74E328EE4D6B}"/>
              </a:ext>
            </a:extLst>
          </p:cNvPr>
          <p:cNvSpPr txBox="1"/>
          <p:nvPr/>
        </p:nvSpPr>
        <p:spPr>
          <a:xfrm>
            <a:off x="893135" y="1743654"/>
            <a:ext cx="10359038" cy="3108543"/>
          </a:xfrm>
          <a:prstGeom prst="rect">
            <a:avLst/>
          </a:prstGeom>
          <a:noFill/>
        </p:spPr>
        <p:txBody>
          <a:bodyPr wrap="square" rtlCol="0">
            <a:spAutoFit/>
          </a:bodyPr>
          <a:lstStyle/>
          <a:p>
            <a:r>
              <a:rPr lang="en-US" sz="2000" dirty="0"/>
              <a:t>Looking at the results from the user evaluation and heuristic evaluation, it was concluded that:</a:t>
            </a:r>
          </a:p>
          <a:p>
            <a:endParaRPr lang="en-US" sz="2000" dirty="0"/>
          </a:p>
          <a:p>
            <a:pPr marL="342900" indent="-342900">
              <a:buFont typeface="Arial" panose="020B0604020202020204" pitchFamily="34" charset="0"/>
              <a:buChar char="•"/>
            </a:pPr>
            <a:r>
              <a:rPr lang="en-US" sz="2000" dirty="0"/>
              <a:t>The core ideas and functionalities designed are appropriate</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system is easy to use and does not require great technically skill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Although easy to navigate, the UI requires additional work in order to be more “user-friendly” and an improvement on the original prototype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4" name="TextBox 7">
            <a:extLst>
              <a:ext uri="{FF2B5EF4-FFF2-40B4-BE49-F238E27FC236}">
                <a16:creationId xmlns:a16="http://schemas.microsoft.com/office/drawing/2014/main" id="{024368FE-69D8-DB40-1672-F2BA105AB350}"/>
              </a:ext>
            </a:extLst>
          </p:cNvPr>
          <p:cNvSpPr txBox="1"/>
          <p:nvPr/>
        </p:nvSpPr>
        <p:spPr>
          <a:xfrm>
            <a:off x="476518" y="4463711"/>
            <a:ext cx="10359039" cy="1138773"/>
          </a:xfrm>
          <a:prstGeom prst="rect">
            <a:avLst/>
          </a:prstGeom>
          <a:noFill/>
        </p:spPr>
        <p:txBody>
          <a:bodyPr wrap="square" rtlCol="0">
            <a:spAutoFit/>
          </a:bodyPr>
          <a:lstStyle/>
          <a:p>
            <a:pPr lvl="1"/>
            <a:r>
              <a:rPr lang="en-US" sz="2800" dirty="0">
                <a:solidFill>
                  <a:srgbClr val="50B400"/>
                </a:solidFill>
              </a:rPr>
              <a:t>Main Difficulties</a:t>
            </a:r>
          </a:p>
          <a:p>
            <a:pPr lvl="1"/>
            <a:r>
              <a:rPr lang="en-US" sz="2000" dirty="0"/>
              <a:t>Due to time constraints, the UI is still not as polished and completed as expected</a:t>
            </a:r>
          </a:p>
          <a:p>
            <a:pPr lvl="1"/>
            <a:r>
              <a:rPr lang="en-US" sz="2000" dirty="0"/>
              <a:t>Functionality of buying a car is not implemented</a:t>
            </a:r>
          </a:p>
        </p:txBody>
      </p:sp>
    </p:spTree>
    <p:extLst>
      <p:ext uri="{BB962C8B-B14F-4D97-AF65-F5344CB8AC3E}">
        <p14:creationId xmlns:p14="http://schemas.microsoft.com/office/powerpoint/2010/main" val="1139795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Sales Platform</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2" name="demo">
            <a:hlinkClick r:id="" action="ppaction://media"/>
            <a:extLst>
              <a:ext uri="{FF2B5EF4-FFF2-40B4-BE49-F238E27FC236}">
                <a16:creationId xmlns:a16="http://schemas.microsoft.com/office/drawing/2014/main" id="{1EFC00D3-3749-8C2F-008E-5590C515F8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8385" y="1493439"/>
            <a:ext cx="8055231" cy="4530832"/>
          </a:xfrm>
          <a:prstGeom prst="rect">
            <a:avLst/>
          </a:prstGeom>
        </p:spPr>
      </p:pic>
    </p:spTree>
    <p:extLst>
      <p:ext uri="{BB962C8B-B14F-4D97-AF65-F5344CB8AC3E}">
        <p14:creationId xmlns:p14="http://schemas.microsoft.com/office/powerpoint/2010/main" val="9641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32172" y="1307907"/>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Improvement of UI aspects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Implementation of database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Implementation of real time chat room between seller and buyer</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714999"/>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Future work</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508756"/>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5149983"/>
            <a:ext cx="7776477"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Same effort by all members</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Tree>
    <p:extLst>
      <p:ext uri="{BB962C8B-B14F-4D97-AF65-F5344CB8AC3E}">
        <p14:creationId xmlns:p14="http://schemas.microsoft.com/office/powerpoint/2010/main" val="871287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3627439" y="1078729"/>
            <a:ext cx="4236401"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Acknowledgments</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10" name="Rectangle 2">
            <a:extLst>
              <a:ext uri="{FF2B5EF4-FFF2-40B4-BE49-F238E27FC236}">
                <a16:creationId xmlns:a16="http://schemas.microsoft.com/office/drawing/2014/main" id="{8123CB26-77A6-0847-9E7E-0D226A3E799F}"/>
              </a:ext>
            </a:extLst>
          </p:cNvPr>
          <p:cNvSpPr txBox="1">
            <a:spLocks noChangeArrowheads="1"/>
          </p:cNvSpPr>
          <p:nvPr/>
        </p:nvSpPr>
        <p:spPr>
          <a:xfrm>
            <a:off x="460866" y="4420982"/>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Bibliography  </a:t>
            </a:r>
          </a:p>
        </p:txBody>
      </p:sp>
      <p:sp>
        <p:nvSpPr>
          <p:cNvPr id="2" name="Rectângulo 1"/>
          <p:cNvSpPr/>
          <p:nvPr/>
        </p:nvSpPr>
        <p:spPr>
          <a:xfrm>
            <a:off x="477839" y="5035269"/>
            <a:ext cx="11281776" cy="707886"/>
          </a:xfrm>
          <a:prstGeom prst="rect">
            <a:avLst/>
          </a:prstGeom>
        </p:spPr>
        <p:txBody>
          <a:bodyPr wrap="square">
            <a:spAutoFit/>
          </a:bodyPr>
          <a:lstStyle/>
          <a:p>
            <a:pPr marL="342900" indent="-342900">
              <a:buFont typeface="Arial" panose="020B0604020202020204" pitchFamily="34" charset="0"/>
              <a:buChar char="•"/>
            </a:pPr>
            <a:r>
              <a:rPr lang="en-US" sz="2000" dirty="0"/>
              <a:t>Resources available on eLearning</a:t>
            </a:r>
          </a:p>
          <a:p>
            <a:pPr marL="342900" indent="-342900">
              <a:buFont typeface="Arial" panose="020B0604020202020204" pitchFamily="34" charset="0"/>
              <a:buChar char="•"/>
            </a:pPr>
            <a:r>
              <a:rPr lang="en-US" sz="2000" dirty="0"/>
              <a:t>Several tutorials on the internet</a:t>
            </a:r>
          </a:p>
        </p:txBody>
      </p:sp>
      <p:sp>
        <p:nvSpPr>
          <p:cNvPr id="4" name="CaixaDeTexto 3">
            <a:extLst>
              <a:ext uri="{FF2B5EF4-FFF2-40B4-BE49-F238E27FC236}">
                <a16:creationId xmlns:a16="http://schemas.microsoft.com/office/drawing/2014/main" id="{AD857400-8A67-DC5A-F5D0-C4B9D9F04377}"/>
              </a:ext>
            </a:extLst>
          </p:cNvPr>
          <p:cNvSpPr txBox="1"/>
          <p:nvPr/>
        </p:nvSpPr>
        <p:spPr>
          <a:xfrm>
            <a:off x="3425841" y="2208629"/>
            <a:ext cx="5303201" cy="707886"/>
          </a:xfrm>
          <a:prstGeom prst="rect">
            <a:avLst/>
          </a:prstGeom>
          <a:noFill/>
        </p:spPr>
        <p:txBody>
          <a:bodyPr wrap="square" rtlCol="0">
            <a:spAutoFit/>
          </a:bodyPr>
          <a:lstStyle/>
          <a:p>
            <a:r>
              <a:rPr lang="en-US" sz="2000" dirty="0"/>
              <a:t>Course Teachers for their guidance</a:t>
            </a:r>
          </a:p>
          <a:p>
            <a:r>
              <a:rPr lang="en-US" sz="2000" dirty="0"/>
              <a:t>Class colleagues for their help with evaluations</a:t>
            </a:r>
          </a:p>
        </p:txBody>
      </p:sp>
    </p:spTree>
    <p:extLst>
      <p:ext uri="{BB962C8B-B14F-4D97-AF65-F5344CB8AC3E}">
        <p14:creationId xmlns:p14="http://schemas.microsoft.com/office/powerpoint/2010/main" val="382424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2"/>
            <a:ext cx="652303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Have an environment that allows both knowledgeable and unknowledgeable computer users to have a smooth and easy to learn experience</a:t>
            </a:r>
          </a:p>
          <a:p>
            <a:endParaRPr lang="en-US" sz="2000" dirty="0"/>
          </a:p>
          <a:p>
            <a:pPr marL="285750" indent="-285750">
              <a:buFont typeface="Arial" panose="020B0604020202020204" pitchFamily="34" charset="0"/>
              <a:buChar char="•"/>
            </a:pPr>
            <a:r>
              <a:rPr lang="en-US" sz="2000" dirty="0"/>
              <a:t>Support a rich search option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Provide both simple and complex statistics on the market state</a:t>
            </a:r>
          </a:p>
          <a:p>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Car Sale Platform</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47651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3" name="CaixaDeTexto 2">
            <a:extLst>
              <a:ext uri="{FF2B5EF4-FFF2-40B4-BE49-F238E27FC236}">
                <a16:creationId xmlns:a16="http://schemas.microsoft.com/office/drawing/2014/main" id="{534B64CC-59A7-46BE-DBD3-A4935BBABD74}"/>
              </a:ext>
            </a:extLst>
          </p:cNvPr>
          <p:cNvSpPr txBox="1"/>
          <p:nvPr/>
        </p:nvSpPr>
        <p:spPr>
          <a:xfrm>
            <a:off x="582930" y="4723724"/>
            <a:ext cx="11031896" cy="707886"/>
          </a:xfrm>
          <a:prstGeom prst="rect">
            <a:avLst/>
          </a:prstGeom>
          <a:noFill/>
        </p:spPr>
        <p:txBody>
          <a:bodyPr wrap="square" rtlCol="0">
            <a:spAutoFit/>
          </a:bodyPr>
          <a:lstStyle/>
          <a:p>
            <a:r>
              <a:rPr lang="en-US" sz="2000" dirty="0"/>
              <a:t>Help people make the best sale/purchase possible, by providing a platform with the means and information to do so</a:t>
            </a:r>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477839"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4" name="Imagem 3" descr="Vendedor Profissional&#10;">
            <a:extLst>
              <a:ext uri="{FF2B5EF4-FFF2-40B4-BE49-F238E27FC236}">
                <a16:creationId xmlns:a16="http://schemas.microsoft.com/office/drawing/2014/main" id="{C6679B01-B11C-8DAF-8789-23303B658561}"/>
              </a:ext>
            </a:extLst>
          </p:cNvPr>
          <p:cNvPicPr>
            <a:picLocks noChangeAspect="1"/>
          </p:cNvPicPr>
          <p:nvPr/>
        </p:nvPicPr>
        <p:blipFill>
          <a:blip r:embed="rId2"/>
          <a:stretch>
            <a:fillRect/>
          </a:stretch>
        </p:blipFill>
        <p:spPr>
          <a:xfrm>
            <a:off x="1788725" y="939294"/>
            <a:ext cx="2550320" cy="1695650"/>
          </a:xfrm>
          <a:prstGeom prst="rect">
            <a:avLst/>
          </a:prstGeom>
        </p:spPr>
      </p:pic>
      <p:sp>
        <p:nvSpPr>
          <p:cNvPr id="10" name="TextBox 7">
            <a:extLst>
              <a:ext uri="{FF2B5EF4-FFF2-40B4-BE49-F238E27FC236}">
                <a16:creationId xmlns:a16="http://schemas.microsoft.com/office/drawing/2014/main" id="{6172A668-C50A-FFF2-96C6-AE12EF15392E}"/>
              </a:ext>
            </a:extLst>
          </p:cNvPr>
          <p:cNvSpPr txBox="1"/>
          <p:nvPr/>
        </p:nvSpPr>
        <p:spPr>
          <a:xfrm>
            <a:off x="476518" y="2717286"/>
            <a:ext cx="6059149" cy="3293209"/>
          </a:xfrm>
          <a:prstGeom prst="rect">
            <a:avLst/>
          </a:prstGeom>
          <a:noFill/>
        </p:spPr>
        <p:txBody>
          <a:bodyPr wrap="square" rtlCol="0">
            <a:spAutoFit/>
          </a:bodyPr>
          <a:lstStyle/>
          <a:p>
            <a:r>
              <a:rPr lang="en-US" sz="1600" b="1" dirty="0"/>
              <a:t>Name: </a:t>
            </a:r>
            <a:r>
              <a:rPr lang="en-US" sz="1600" dirty="0"/>
              <a:t>João Ferreira                               </a:t>
            </a:r>
            <a:r>
              <a:rPr lang="en-US" sz="1600" b="1" dirty="0"/>
              <a:t>Gender: </a:t>
            </a:r>
            <a:r>
              <a:rPr lang="en-US" sz="1600" dirty="0"/>
              <a:t>Male</a:t>
            </a:r>
          </a:p>
          <a:p>
            <a:endParaRPr lang="en-US" sz="1600" b="1" dirty="0"/>
          </a:p>
          <a:p>
            <a:r>
              <a:rPr lang="en-US" sz="1600" b="1" dirty="0"/>
              <a:t>Age: </a:t>
            </a:r>
            <a:r>
              <a:rPr lang="en-US" sz="1600" dirty="0"/>
              <a:t>35                                                     </a:t>
            </a:r>
            <a:r>
              <a:rPr lang="en-US" sz="1600" b="1" dirty="0"/>
              <a:t>Profession: </a:t>
            </a:r>
            <a:r>
              <a:rPr lang="en-US" sz="1600" dirty="0"/>
              <a:t>Car Salesperson</a:t>
            </a:r>
          </a:p>
          <a:p>
            <a:endParaRPr lang="en-US" sz="1600" dirty="0"/>
          </a:p>
          <a:p>
            <a:r>
              <a:rPr lang="en-US" sz="1600" b="1" dirty="0"/>
              <a:t>Background: </a:t>
            </a:r>
            <a:r>
              <a:rPr lang="en-US" sz="1600" dirty="0"/>
              <a:t>Has been selling cars in his stand for 10 years, possesses some IT experience</a:t>
            </a:r>
          </a:p>
          <a:p>
            <a:endParaRPr lang="en-US" sz="1600" b="1" dirty="0"/>
          </a:p>
          <a:p>
            <a:r>
              <a:rPr lang="en-US" sz="1600" b="1" dirty="0"/>
              <a:t>Motivation: </a:t>
            </a:r>
            <a:r>
              <a:rPr lang="en-US" sz="1600" dirty="0"/>
              <a:t>Seeks to expand his stands vehicle inventory</a:t>
            </a:r>
          </a:p>
          <a:p>
            <a:endParaRPr lang="en-US" sz="1600" dirty="0"/>
          </a:p>
          <a:p>
            <a:r>
              <a:rPr lang="en-US" sz="1600" b="1" dirty="0"/>
              <a:t>Goals: </a:t>
            </a:r>
            <a:r>
              <a:rPr lang="en-US" sz="1600" dirty="0"/>
              <a:t>Buy cars with specific characteristics</a:t>
            </a:r>
          </a:p>
          <a:p>
            <a:endParaRPr lang="en-US" sz="1600" b="1" dirty="0"/>
          </a:p>
          <a:p>
            <a:r>
              <a:rPr lang="en-US" sz="1600" b="1" dirty="0"/>
              <a:t>Needs: </a:t>
            </a:r>
            <a:r>
              <a:rPr lang="en-US" sz="1600" dirty="0"/>
              <a:t>A platform where he can search for cars with very specific characteristics in a simple and efficient way</a:t>
            </a:r>
            <a:endParaRPr lang="en-US" sz="2000" dirty="0"/>
          </a:p>
        </p:txBody>
      </p:sp>
      <p:sp>
        <p:nvSpPr>
          <p:cNvPr id="12" name="TextBox 7">
            <a:extLst>
              <a:ext uri="{FF2B5EF4-FFF2-40B4-BE49-F238E27FC236}">
                <a16:creationId xmlns:a16="http://schemas.microsoft.com/office/drawing/2014/main" id="{58DA2884-579E-43EC-2C2A-316669F76476}"/>
              </a:ext>
            </a:extLst>
          </p:cNvPr>
          <p:cNvSpPr txBox="1"/>
          <p:nvPr/>
        </p:nvSpPr>
        <p:spPr>
          <a:xfrm>
            <a:off x="6536987" y="2717285"/>
            <a:ext cx="5655013" cy="3293209"/>
          </a:xfrm>
          <a:prstGeom prst="rect">
            <a:avLst/>
          </a:prstGeom>
          <a:noFill/>
        </p:spPr>
        <p:txBody>
          <a:bodyPr wrap="square" rtlCol="0">
            <a:spAutoFit/>
          </a:bodyPr>
          <a:lstStyle/>
          <a:p>
            <a:r>
              <a:rPr lang="en-US" sz="1600" b="1" dirty="0"/>
              <a:t>Name: </a:t>
            </a:r>
            <a:r>
              <a:rPr lang="en-US" sz="1600" dirty="0"/>
              <a:t>Maria Jesus              	</a:t>
            </a:r>
            <a:r>
              <a:rPr lang="en-US" sz="1600" b="1" dirty="0"/>
              <a:t>Gender: </a:t>
            </a:r>
            <a:r>
              <a:rPr lang="en-US" sz="1600" dirty="0"/>
              <a:t>Female</a:t>
            </a:r>
          </a:p>
          <a:p>
            <a:endParaRPr lang="en-US" sz="1600" b="1" dirty="0"/>
          </a:p>
          <a:p>
            <a:r>
              <a:rPr lang="en-US" sz="1600" b="1" dirty="0"/>
              <a:t>Age: </a:t>
            </a:r>
            <a:r>
              <a:rPr lang="en-US" sz="1600" dirty="0"/>
              <a:t>60                                               </a:t>
            </a:r>
            <a:r>
              <a:rPr lang="en-US" sz="1600" b="1" dirty="0"/>
              <a:t>Profession: </a:t>
            </a:r>
            <a:r>
              <a:rPr lang="en-US" sz="1600" dirty="0"/>
              <a:t>Literature Professor</a:t>
            </a:r>
          </a:p>
          <a:p>
            <a:endParaRPr lang="en-US" sz="1600" dirty="0"/>
          </a:p>
          <a:p>
            <a:r>
              <a:rPr lang="en-US" sz="1600" b="1" dirty="0"/>
              <a:t>Background: </a:t>
            </a:r>
            <a:r>
              <a:rPr lang="en-US" sz="1600" dirty="0"/>
              <a:t>Has been teaching literature for 37 years, has little to none IT experience</a:t>
            </a:r>
          </a:p>
          <a:p>
            <a:endParaRPr lang="en-US" sz="1600" b="1" dirty="0"/>
          </a:p>
          <a:p>
            <a:r>
              <a:rPr lang="en-US" sz="1600" b="1" dirty="0"/>
              <a:t>Motivation: </a:t>
            </a:r>
            <a:r>
              <a:rPr lang="en-US" sz="1600" dirty="0"/>
              <a:t>Needs to clear space in her garage</a:t>
            </a:r>
          </a:p>
          <a:p>
            <a:endParaRPr lang="en-US" sz="1600" dirty="0"/>
          </a:p>
          <a:p>
            <a:r>
              <a:rPr lang="en-US" sz="1600" b="1" dirty="0"/>
              <a:t>Goals: </a:t>
            </a:r>
            <a:r>
              <a:rPr lang="en-US" sz="1600" dirty="0"/>
              <a:t>Sell her old car in the fastest way possible</a:t>
            </a:r>
          </a:p>
          <a:p>
            <a:endParaRPr lang="en-US" sz="1600" b="1" dirty="0"/>
          </a:p>
          <a:p>
            <a:r>
              <a:rPr lang="en-US" sz="1600" b="1" dirty="0"/>
              <a:t>Needs:</a:t>
            </a:r>
            <a:r>
              <a:rPr lang="en-US" sz="1600" dirty="0"/>
              <a:t> A platform easy to use where she can put her car for sale, and know the price she is asking is fair</a:t>
            </a:r>
            <a:endParaRPr lang="en-US" sz="2000" dirty="0"/>
          </a:p>
        </p:txBody>
      </p:sp>
      <p:pic>
        <p:nvPicPr>
          <p:cNvPr id="7" name="Imagem 6" descr="Vendedor ocasional">
            <a:extLst>
              <a:ext uri="{FF2B5EF4-FFF2-40B4-BE49-F238E27FC236}">
                <a16:creationId xmlns:a16="http://schemas.microsoft.com/office/drawing/2014/main" id="{FE1C0670-2009-AB70-FAFD-6A6BC0EAB9CD}"/>
              </a:ext>
            </a:extLst>
          </p:cNvPr>
          <p:cNvPicPr>
            <a:picLocks noChangeAspect="1"/>
          </p:cNvPicPr>
          <p:nvPr/>
        </p:nvPicPr>
        <p:blipFill>
          <a:blip r:embed="rId3"/>
          <a:stretch>
            <a:fillRect/>
          </a:stretch>
        </p:blipFill>
        <p:spPr>
          <a:xfrm>
            <a:off x="8089333" y="934731"/>
            <a:ext cx="2550320" cy="1700213"/>
          </a:xfrm>
          <a:prstGeom prst="rect">
            <a:avLst/>
          </a:prstGeom>
        </p:spPr>
      </p:pic>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0" y="1396647"/>
            <a:ext cx="10415847" cy="3785652"/>
          </a:xfrm>
          <a:prstGeom prst="rect">
            <a:avLst/>
          </a:prstGeom>
          <a:noFill/>
        </p:spPr>
        <p:txBody>
          <a:bodyPr wrap="square" rtlCol="0">
            <a:spAutoFit/>
          </a:bodyPr>
          <a:lstStyle/>
          <a:p>
            <a:pPr marL="742950" lvl="1" indent="-285750">
              <a:buFont typeface="Wingdings" pitchFamily="2" charset="2"/>
              <a:buChar char="§"/>
            </a:pPr>
            <a:r>
              <a:rPr lang="en-US" sz="2000" dirty="0">
                <a:solidFill>
                  <a:srgbClr val="50B400"/>
                </a:solidFill>
              </a:rPr>
              <a:t>Scenario 1 - </a:t>
            </a:r>
            <a:r>
              <a:rPr lang="en-US" sz="2000" dirty="0"/>
              <a:t>Maria has decided it’s finally time to buy a new car, but only has space in her garage for one. She chooses to sell her old car online, but isn’t entirely sure how much it is worth</a:t>
            </a:r>
          </a:p>
          <a:p>
            <a:pPr marL="742950" lvl="1" indent="-285750">
              <a:buFont typeface="Wingdings" pitchFamily="2" charset="2"/>
              <a:buChar char="§"/>
            </a:pPr>
            <a:endParaRPr lang="en-US" sz="2000" dirty="0"/>
          </a:p>
          <a:p>
            <a:pPr marL="742950" lvl="1" indent="-285750">
              <a:buFont typeface="Wingdings" pitchFamily="2" charset="2"/>
              <a:buChar char="§"/>
            </a:pPr>
            <a:r>
              <a:rPr lang="en-US" sz="2000" dirty="0">
                <a:solidFill>
                  <a:srgbClr val="50B400"/>
                </a:solidFill>
              </a:rPr>
              <a:t>Scenario 2 </a:t>
            </a:r>
            <a:r>
              <a:rPr lang="en-US" sz="2000" dirty="0"/>
              <a:t>- João’s stand is doing well, and he notices the demand for cars with specific characteristics is increasing, but he is limited by his current inventory. So, he decided to search online for the specific car he wants</a:t>
            </a:r>
          </a:p>
          <a:p>
            <a:pPr marL="742950" lvl="1" indent="-285750">
              <a:buFont typeface="Wingdings" pitchFamily="2" charset="2"/>
              <a:buChar char="§"/>
            </a:pPr>
            <a:endParaRPr lang="en-US" sz="2000" dirty="0"/>
          </a:p>
          <a:p>
            <a:pPr marL="742950" lvl="1" indent="-285750">
              <a:buFont typeface="Wingdings" pitchFamily="2" charset="2"/>
              <a:buChar char="§"/>
            </a:pPr>
            <a:r>
              <a:rPr lang="en-US" sz="2000" dirty="0">
                <a:solidFill>
                  <a:srgbClr val="50B400"/>
                </a:solidFill>
              </a:rPr>
              <a:t>Scenario 3 </a:t>
            </a:r>
            <a:r>
              <a:rPr lang="en-US" sz="2000" dirty="0"/>
              <a:t>- João wants to have a better understanding of the market and adapt his inventory and prices to the public needs. So, he needs to have an insight on what the latest trends in purchases are.</a:t>
            </a:r>
          </a:p>
          <a:p>
            <a:pPr lvl="1"/>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Scenarios</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477839"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Tree>
    <p:extLst>
      <p:ext uri="{BB962C8B-B14F-4D97-AF65-F5344CB8AC3E}">
        <p14:creationId xmlns:p14="http://schemas.microsoft.com/office/powerpoint/2010/main" val="2678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93779" y="1974178"/>
            <a:ext cx="4120526" cy="2369880"/>
          </a:xfrm>
          <a:prstGeom prst="rect">
            <a:avLst/>
          </a:prstGeom>
          <a:noFill/>
        </p:spPr>
        <p:txBody>
          <a:bodyPr wrap="square" rtlCol="0">
            <a:spAutoFit/>
          </a:bodyPr>
          <a:lstStyle/>
          <a:p>
            <a:pPr marL="742950" lvl="1" indent="-285750">
              <a:buFont typeface="Wingdings" pitchFamily="2" charset="2"/>
              <a:buChar char="§"/>
            </a:pPr>
            <a:r>
              <a:rPr lang="en-US" sz="1600" dirty="0"/>
              <a:t>Without the car sale platform, the seller would have to either go to a car dealership or find people to sell the car to by herself</a:t>
            </a:r>
          </a:p>
          <a:p>
            <a:pPr lvl="1"/>
            <a:endParaRPr lang="en-US" sz="1600" dirty="0"/>
          </a:p>
          <a:p>
            <a:pPr marL="742950" lvl="1" indent="-285750">
              <a:buFont typeface="Wingdings" pitchFamily="2" charset="2"/>
              <a:buChar char="§"/>
            </a:pPr>
            <a:r>
              <a:rPr lang="en-US" sz="1600" dirty="0"/>
              <a:t>By using the platform, the process is much quicker and can target a larger audience</a:t>
            </a: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10016"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477839"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9" name="TextBox 7">
            <a:extLst>
              <a:ext uri="{FF2B5EF4-FFF2-40B4-BE49-F238E27FC236}">
                <a16:creationId xmlns:a16="http://schemas.microsoft.com/office/drawing/2014/main" id="{C1673C8D-967A-C634-F876-3284C00238E1}"/>
              </a:ext>
            </a:extLst>
          </p:cNvPr>
          <p:cNvSpPr txBox="1"/>
          <p:nvPr/>
        </p:nvSpPr>
        <p:spPr>
          <a:xfrm>
            <a:off x="477839" y="972857"/>
            <a:ext cx="8703741" cy="1323439"/>
          </a:xfrm>
          <a:prstGeom prst="rect">
            <a:avLst/>
          </a:prstGeom>
          <a:noFill/>
        </p:spPr>
        <p:txBody>
          <a:bodyPr wrap="square" rtlCol="0">
            <a:spAutoFit/>
          </a:bodyPr>
          <a:lstStyle/>
          <a:p>
            <a:r>
              <a:rPr lang="en-US" sz="2000" dirty="0">
                <a:solidFill>
                  <a:srgbClr val="50B400"/>
                </a:solidFill>
              </a:rPr>
              <a:t>Scenario 1 </a:t>
            </a:r>
          </a:p>
          <a:p>
            <a:r>
              <a:rPr lang="en-US" sz="2000" dirty="0">
                <a:solidFill>
                  <a:srgbClr val="50B400"/>
                </a:solidFill>
              </a:rPr>
              <a:t>    - </a:t>
            </a:r>
            <a:r>
              <a:rPr lang="en-US" sz="2000" dirty="0"/>
              <a:t>Sell a car</a:t>
            </a:r>
            <a:endParaRPr lang="en-US" sz="2000" dirty="0">
              <a:solidFill>
                <a:srgbClr val="50B400"/>
              </a:solidFill>
            </a:endParaRPr>
          </a:p>
          <a:p>
            <a:endParaRPr lang="en-US" sz="2000" dirty="0">
              <a:solidFill>
                <a:srgbClr val="50B400"/>
              </a:solidFill>
              <a:latin typeface="+mj-lt"/>
            </a:endParaRPr>
          </a:p>
          <a:p>
            <a:pPr marL="742950" lvl="1" indent="-285750">
              <a:buFont typeface="Wingdings" pitchFamily="2" charset="2"/>
              <a:buChar char="§"/>
            </a:pPr>
            <a:endParaRPr lang="en-US" sz="2000" dirty="0">
              <a:latin typeface="+mj-lt"/>
            </a:endParaRPr>
          </a:p>
        </p:txBody>
      </p:sp>
      <p:pic>
        <p:nvPicPr>
          <p:cNvPr id="3" name="Imagem 2">
            <a:extLst>
              <a:ext uri="{FF2B5EF4-FFF2-40B4-BE49-F238E27FC236}">
                <a16:creationId xmlns:a16="http://schemas.microsoft.com/office/drawing/2014/main" id="{02595644-B663-FFA9-5B5E-53942E75E1CC}"/>
              </a:ext>
            </a:extLst>
          </p:cNvPr>
          <p:cNvPicPr>
            <a:picLocks noChangeAspect="1"/>
          </p:cNvPicPr>
          <p:nvPr/>
        </p:nvPicPr>
        <p:blipFill>
          <a:blip r:embed="rId2"/>
          <a:stretch>
            <a:fillRect/>
          </a:stretch>
        </p:blipFill>
        <p:spPr>
          <a:xfrm>
            <a:off x="4582921" y="1155819"/>
            <a:ext cx="6801922" cy="3109856"/>
          </a:xfrm>
          <a:prstGeom prst="rect">
            <a:avLst/>
          </a:prstGeom>
        </p:spPr>
      </p:pic>
    </p:spTree>
    <p:extLst>
      <p:ext uri="{BB962C8B-B14F-4D97-AF65-F5344CB8AC3E}">
        <p14:creationId xmlns:p14="http://schemas.microsoft.com/office/powerpoint/2010/main" val="2303796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93779" y="1974178"/>
            <a:ext cx="3860947" cy="2062103"/>
          </a:xfrm>
          <a:prstGeom prst="rect">
            <a:avLst/>
          </a:prstGeom>
          <a:noFill/>
        </p:spPr>
        <p:txBody>
          <a:bodyPr wrap="square" rtlCol="0">
            <a:spAutoFit/>
          </a:bodyPr>
          <a:lstStyle/>
          <a:p>
            <a:pPr marL="742950" lvl="1" indent="-285750">
              <a:buFont typeface="Wingdings" pitchFamily="2" charset="2"/>
              <a:buChar char="§"/>
            </a:pPr>
            <a:r>
              <a:rPr lang="en-US" sz="1600" dirty="0"/>
              <a:t>Without the car sale platform, the buyer would by forced to look for the specific car in other stands, newspapers, etc.</a:t>
            </a:r>
          </a:p>
          <a:p>
            <a:pPr marL="742950" lvl="1" indent="-285750">
              <a:buFont typeface="Wingdings" pitchFamily="2" charset="2"/>
              <a:buChar char="§"/>
            </a:pPr>
            <a:endParaRPr lang="en-US" sz="1600" dirty="0"/>
          </a:p>
          <a:p>
            <a:pPr marL="742950" lvl="1" indent="-285750">
              <a:buFont typeface="Wingdings" pitchFamily="2" charset="2"/>
              <a:buChar char="§"/>
            </a:pPr>
            <a:r>
              <a:rPr lang="en-US" sz="1600" dirty="0"/>
              <a:t>By using the platform, he can quickly search for cars suited to his needs</a:t>
            </a:r>
            <a:endParaRPr lang="en-US" sz="20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10016" y="6190079"/>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477839"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9" name="TextBox 7">
            <a:extLst>
              <a:ext uri="{FF2B5EF4-FFF2-40B4-BE49-F238E27FC236}">
                <a16:creationId xmlns:a16="http://schemas.microsoft.com/office/drawing/2014/main" id="{C1673C8D-967A-C634-F876-3284C00238E1}"/>
              </a:ext>
            </a:extLst>
          </p:cNvPr>
          <p:cNvSpPr txBox="1"/>
          <p:nvPr/>
        </p:nvSpPr>
        <p:spPr>
          <a:xfrm>
            <a:off x="477839" y="972857"/>
            <a:ext cx="9805005" cy="1631216"/>
          </a:xfrm>
          <a:prstGeom prst="rect">
            <a:avLst/>
          </a:prstGeom>
          <a:noFill/>
        </p:spPr>
        <p:txBody>
          <a:bodyPr wrap="square" rtlCol="0">
            <a:spAutoFit/>
          </a:bodyPr>
          <a:lstStyle/>
          <a:p>
            <a:r>
              <a:rPr lang="en-US" sz="2000" dirty="0">
                <a:solidFill>
                  <a:srgbClr val="50B400"/>
                </a:solidFill>
              </a:rPr>
              <a:t>Scenario 2 </a:t>
            </a:r>
          </a:p>
          <a:p>
            <a:r>
              <a:rPr lang="en-US" sz="2000" dirty="0">
                <a:solidFill>
                  <a:srgbClr val="50B400"/>
                </a:solidFill>
              </a:rPr>
              <a:t>    - </a:t>
            </a:r>
            <a:r>
              <a:rPr lang="en-US" sz="2000" dirty="0"/>
              <a:t>Buy a specific car</a:t>
            </a:r>
            <a:endParaRPr lang="en-US" sz="2000" dirty="0">
              <a:solidFill>
                <a:srgbClr val="50B400"/>
              </a:solidFill>
            </a:endParaRPr>
          </a:p>
          <a:p>
            <a:endParaRPr lang="en-US" sz="2000" dirty="0">
              <a:solidFill>
                <a:srgbClr val="50B400"/>
              </a:solidFill>
              <a:latin typeface="+mj-lt"/>
            </a:endParaRPr>
          </a:p>
          <a:p>
            <a:endParaRPr lang="en-US" sz="2000" dirty="0">
              <a:solidFill>
                <a:srgbClr val="50B400"/>
              </a:solidFill>
              <a:latin typeface="+mj-lt"/>
            </a:endParaRPr>
          </a:p>
          <a:p>
            <a:pPr marL="742950" lvl="1" indent="-285750">
              <a:buFont typeface="Wingdings" pitchFamily="2" charset="2"/>
              <a:buChar char="§"/>
            </a:pPr>
            <a:endParaRPr lang="en-US" sz="2000" dirty="0">
              <a:latin typeface="+mj-lt"/>
            </a:endParaRPr>
          </a:p>
        </p:txBody>
      </p:sp>
      <p:pic>
        <p:nvPicPr>
          <p:cNvPr id="4" name="Imagem 3">
            <a:extLst>
              <a:ext uri="{FF2B5EF4-FFF2-40B4-BE49-F238E27FC236}">
                <a16:creationId xmlns:a16="http://schemas.microsoft.com/office/drawing/2014/main" id="{DA9239FC-8D45-7B9C-B6AE-3B3054CEE5B3}"/>
              </a:ext>
            </a:extLst>
          </p:cNvPr>
          <p:cNvPicPr>
            <a:picLocks noChangeAspect="1"/>
          </p:cNvPicPr>
          <p:nvPr/>
        </p:nvPicPr>
        <p:blipFill>
          <a:blip r:embed="rId2"/>
          <a:stretch>
            <a:fillRect/>
          </a:stretch>
        </p:blipFill>
        <p:spPr>
          <a:xfrm>
            <a:off x="4203603" y="1066725"/>
            <a:ext cx="7423912" cy="3037054"/>
          </a:xfrm>
          <a:prstGeom prst="rect">
            <a:avLst/>
          </a:prstGeom>
        </p:spPr>
      </p:pic>
    </p:spTree>
    <p:extLst>
      <p:ext uri="{BB962C8B-B14F-4D97-AF65-F5344CB8AC3E}">
        <p14:creationId xmlns:p14="http://schemas.microsoft.com/office/powerpoint/2010/main" val="68154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193779" y="1974178"/>
            <a:ext cx="4685792" cy="2308324"/>
          </a:xfrm>
          <a:prstGeom prst="rect">
            <a:avLst/>
          </a:prstGeom>
          <a:noFill/>
        </p:spPr>
        <p:txBody>
          <a:bodyPr wrap="square" rtlCol="0">
            <a:spAutoFit/>
          </a:bodyPr>
          <a:lstStyle/>
          <a:p>
            <a:pPr marL="742950" lvl="1" indent="-285750">
              <a:buFont typeface="Wingdings" pitchFamily="2" charset="2"/>
              <a:buChar char="§"/>
            </a:pPr>
            <a:r>
              <a:rPr lang="en-US" sz="1600" dirty="0"/>
              <a:t>Without the car sale platform, the person looking to understand the market for the specific car would need to study and do research</a:t>
            </a:r>
          </a:p>
          <a:p>
            <a:pPr marL="742950" lvl="1" indent="-285750">
              <a:buFont typeface="Wingdings" pitchFamily="2" charset="2"/>
              <a:buChar char="§"/>
            </a:pPr>
            <a:endParaRPr lang="en-US" sz="1600" dirty="0"/>
          </a:p>
          <a:p>
            <a:pPr marL="742950" lvl="1" indent="-285750">
              <a:buFont typeface="Wingdings" pitchFamily="2" charset="2"/>
              <a:buChar char="§"/>
            </a:pPr>
            <a:r>
              <a:rPr lang="en-US" sz="1600" dirty="0"/>
              <a:t>By using the platform, it allows the person to have a much quicker insight on the prices of cars sold/for sale with the wanted characteristics</a:t>
            </a:r>
            <a:endParaRPr lang="en-US" sz="20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10016"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477839"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sp>
        <p:nvSpPr>
          <p:cNvPr id="9" name="TextBox 7">
            <a:extLst>
              <a:ext uri="{FF2B5EF4-FFF2-40B4-BE49-F238E27FC236}">
                <a16:creationId xmlns:a16="http://schemas.microsoft.com/office/drawing/2014/main" id="{C1673C8D-967A-C634-F876-3284C00238E1}"/>
              </a:ext>
            </a:extLst>
          </p:cNvPr>
          <p:cNvSpPr txBox="1"/>
          <p:nvPr/>
        </p:nvSpPr>
        <p:spPr>
          <a:xfrm>
            <a:off x="477839" y="972857"/>
            <a:ext cx="7528025" cy="1631216"/>
          </a:xfrm>
          <a:prstGeom prst="rect">
            <a:avLst/>
          </a:prstGeom>
          <a:noFill/>
        </p:spPr>
        <p:txBody>
          <a:bodyPr wrap="square" rtlCol="0">
            <a:spAutoFit/>
          </a:bodyPr>
          <a:lstStyle/>
          <a:p>
            <a:r>
              <a:rPr lang="en-US" sz="2000" dirty="0">
                <a:solidFill>
                  <a:srgbClr val="50B400"/>
                </a:solidFill>
              </a:rPr>
              <a:t>Scenario 3 </a:t>
            </a:r>
          </a:p>
          <a:p>
            <a:r>
              <a:rPr lang="en-US" sz="2000" dirty="0">
                <a:solidFill>
                  <a:srgbClr val="50B400"/>
                </a:solidFill>
              </a:rPr>
              <a:t>    - </a:t>
            </a:r>
            <a:r>
              <a:rPr lang="en-US" sz="2000" dirty="0"/>
              <a:t>Check the platform sales statistics for a determined car model</a:t>
            </a:r>
            <a:endParaRPr lang="en-US" sz="2000" dirty="0">
              <a:solidFill>
                <a:srgbClr val="50B400"/>
              </a:solidFill>
            </a:endParaRPr>
          </a:p>
          <a:p>
            <a:endParaRPr lang="en-US" sz="2000" dirty="0">
              <a:solidFill>
                <a:srgbClr val="50B400"/>
              </a:solidFill>
              <a:latin typeface="+mj-lt"/>
            </a:endParaRPr>
          </a:p>
          <a:p>
            <a:endParaRPr lang="en-US" sz="2000" dirty="0">
              <a:solidFill>
                <a:srgbClr val="50B400"/>
              </a:solidFill>
              <a:latin typeface="+mj-lt"/>
            </a:endParaRPr>
          </a:p>
          <a:p>
            <a:pPr marL="742950" lvl="1" indent="-285750">
              <a:buFont typeface="Wingdings" pitchFamily="2" charset="2"/>
              <a:buChar char="§"/>
            </a:pPr>
            <a:endParaRPr lang="en-US" sz="2000" dirty="0">
              <a:latin typeface="+mj-lt"/>
            </a:endParaRPr>
          </a:p>
        </p:txBody>
      </p:sp>
      <p:pic>
        <p:nvPicPr>
          <p:cNvPr id="4" name="Imagem 3">
            <a:extLst>
              <a:ext uri="{FF2B5EF4-FFF2-40B4-BE49-F238E27FC236}">
                <a16:creationId xmlns:a16="http://schemas.microsoft.com/office/drawing/2014/main" id="{FAC5E43C-C4CA-4159-401B-44BF267AA371}"/>
              </a:ext>
            </a:extLst>
          </p:cNvPr>
          <p:cNvPicPr>
            <a:picLocks noChangeAspect="1"/>
          </p:cNvPicPr>
          <p:nvPr/>
        </p:nvPicPr>
        <p:blipFill>
          <a:blip r:embed="rId2"/>
          <a:stretch>
            <a:fillRect/>
          </a:stretch>
        </p:blipFill>
        <p:spPr>
          <a:xfrm>
            <a:off x="5134144" y="2100868"/>
            <a:ext cx="6493371" cy="2435014"/>
          </a:xfrm>
          <a:prstGeom prst="rect">
            <a:avLst/>
          </a:prstGeom>
        </p:spPr>
      </p:pic>
    </p:spTree>
    <p:extLst>
      <p:ext uri="{BB962C8B-B14F-4D97-AF65-F5344CB8AC3E}">
        <p14:creationId xmlns:p14="http://schemas.microsoft.com/office/powerpoint/2010/main" val="4507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326800"/>
            <a:ext cx="8521384" cy="5324535"/>
          </a:xfrm>
          <a:prstGeom prst="rect">
            <a:avLst/>
          </a:prstGeom>
          <a:noFill/>
        </p:spPr>
        <p:txBody>
          <a:bodyPr wrap="square" rtlCol="0">
            <a:spAutoFit/>
          </a:bodyPr>
          <a:lstStyle/>
          <a:p>
            <a:pPr marL="742950" lvl="1" indent="-285750">
              <a:buFont typeface="Wingdings" pitchFamily="2" charset="2"/>
              <a:buChar char="§"/>
            </a:pPr>
            <a:r>
              <a:rPr lang="en-US" sz="2000" dirty="0">
                <a:solidFill>
                  <a:srgbClr val="50B400"/>
                </a:solidFill>
                <a:effectLst/>
              </a:rPr>
              <a:t>Non-functional requirements</a:t>
            </a:r>
          </a:p>
          <a:p>
            <a:pPr lvl="2"/>
            <a:r>
              <a:rPr lang="en-US" sz="2000" dirty="0">
                <a:solidFill>
                  <a:srgbClr val="50B400"/>
                </a:solidFill>
              </a:rPr>
              <a:t>-</a:t>
            </a:r>
            <a:r>
              <a:rPr lang="en-US" sz="2000" dirty="0"/>
              <a:t> Intuitive and easy-to-learn interface</a:t>
            </a:r>
          </a:p>
          <a:p>
            <a:pPr lvl="2"/>
            <a:r>
              <a:rPr lang="en-US" sz="2000" dirty="0">
                <a:solidFill>
                  <a:srgbClr val="50B400"/>
                </a:solidFill>
                <a:effectLst/>
              </a:rPr>
              <a:t>-</a:t>
            </a:r>
            <a:r>
              <a:rPr lang="en-US" sz="2000" dirty="0">
                <a:effectLst/>
              </a:rPr>
              <a:t> Reliable and maintainable platform, with low to no error occurrence</a:t>
            </a:r>
          </a:p>
          <a:p>
            <a:pPr lvl="2"/>
            <a:r>
              <a:rPr lang="en-US" sz="2000" dirty="0">
                <a:solidFill>
                  <a:srgbClr val="50B400"/>
                </a:solidFill>
                <a:effectLst/>
              </a:rPr>
              <a:t>-</a:t>
            </a:r>
            <a:r>
              <a:rPr lang="en-US" sz="2000" dirty="0">
                <a:effectLst/>
              </a:rPr>
              <a:t> Performance and scalability, showing equal use on low and high workload</a:t>
            </a:r>
          </a:p>
          <a:p>
            <a:pPr lvl="1"/>
            <a:endParaRPr lang="en-US" sz="2000" dirty="0">
              <a:effectLst/>
            </a:endParaRPr>
          </a:p>
          <a:p>
            <a:pPr marL="742950" lvl="1" indent="-285750">
              <a:buFont typeface="Wingdings" pitchFamily="2" charset="2"/>
              <a:buChar char="§"/>
            </a:pPr>
            <a:r>
              <a:rPr lang="en-US" sz="2000" dirty="0">
                <a:solidFill>
                  <a:srgbClr val="50B400"/>
                </a:solidFill>
                <a:effectLst/>
              </a:rPr>
              <a:t>Functional Requirements </a:t>
            </a:r>
          </a:p>
          <a:p>
            <a:pPr lvl="1"/>
            <a:r>
              <a:rPr lang="en-US" sz="2000" dirty="0">
                <a:solidFill>
                  <a:srgbClr val="50B400"/>
                </a:solidFill>
                <a:effectLst/>
              </a:rPr>
              <a:t>	-</a:t>
            </a:r>
            <a:r>
              <a:rPr lang="en-US" sz="2000" dirty="0">
                <a:effectLst/>
              </a:rPr>
              <a:t> Authentication</a:t>
            </a:r>
            <a:endParaRPr lang="en-US" sz="2000" dirty="0"/>
          </a:p>
          <a:p>
            <a:pPr lvl="1"/>
            <a:r>
              <a:rPr lang="en-US" sz="2000" dirty="0">
                <a:effectLst/>
              </a:rPr>
              <a:t>	</a:t>
            </a:r>
            <a:r>
              <a:rPr lang="en-US" sz="2000" dirty="0">
                <a:solidFill>
                  <a:srgbClr val="50B400"/>
                </a:solidFill>
                <a:effectLst/>
              </a:rPr>
              <a:t>-</a:t>
            </a:r>
            <a:r>
              <a:rPr lang="en-US" sz="2000" dirty="0">
                <a:effectLst/>
              </a:rPr>
              <a:t> </a:t>
            </a:r>
            <a:r>
              <a:rPr lang="en-US" sz="2000" dirty="0"/>
              <a:t>“</a:t>
            </a:r>
            <a:r>
              <a:rPr lang="en-US" sz="2000" dirty="0">
                <a:effectLst/>
              </a:rPr>
              <a:t>Store-like” front to showcase cars and their information</a:t>
            </a:r>
          </a:p>
          <a:p>
            <a:pPr lvl="1"/>
            <a:r>
              <a:rPr lang="en-US" sz="2000" dirty="0">
                <a:solidFill>
                  <a:srgbClr val="50B400"/>
                </a:solidFill>
                <a:effectLst/>
              </a:rPr>
              <a:t>	-</a:t>
            </a:r>
            <a:r>
              <a:rPr lang="en-US" sz="2000" dirty="0">
                <a:effectLst/>
              </a:rPr>
              <a:t> Rich search options</a:t>
            </a:r>
          </a:p>
          <a:p>
            <a:pPr lvl="1"/>
            <a:r>
              <a:rPr lang="en-US" sz="2000" dirty="0"/>
              <a:t>        </a:t>
            </a:r>
            <a:r>
              <a:rPr lang="en-US" sz="2000" dirty="0">
                <a:solidFill>
                  <a:srgbClr val="50B400"/>
                </a:solidFill>
              </a:rPr>
              <a:t>- </a:t>
            </a:r>
            <a:r>
              <a:rPr lang="en-US" sz="2000" dirty="0"/>
              <a:t>Simple and complex statistics page to understand the market trends</a:t>
            </a:r>
          </a:p>
          <a:p>
            <a:pPr lvl="1"/>
            <a:r>
              <a:rPr lang="en-US" sz="2000" dirty="0"/>
              <a:t>	</a:t>
            </a:r>
            <a:r>
              <a:rPr lang="en-US" sz="2000" dirty="0">
                <a:solidFill>
                  <a:srgbClr val="00B050"/>
                </a:solidFill>
              </a:rPr>
              <a:t>- </a:t>
            </a:r>
            <a:r>
              <a:rPr lang="en-US" sz="2000" dirty="0"/>
              <a:t>Support car sales, providing an extensive information form before 	creating the car advertisement </a:t>
            </a:r>
          </a:p>
          <a:p>
            <a:pPr lvl="1"/>
            <a:r>
              <a:rPr lang="en-US" sz="2000" dirty="0">
                <a:solidFill>
                  <a:srgbClr val="00B050"/>
                </a:solidFill>
              </a:rPr>
              <a:t> 	- </a:t>
            </a:r>
            <a:r>
              <a:rPr lang="en-US" sz="2000" dirty="0"/>
              <a:t>Support car purchases</a:t>
            </a:r>
            <a:endParaRPr lang="en-US" sz="2000" dirty="0">
              <a:solidFill>
                <a:srgbClr val="00B050"/>
              </a:solidFill>
            </a:endParaRPr>
          </a:p>
          <a:p>
            <a:pPr lvl="1"/>
            <a:r>
              <a:rPr lang="en-US" sz="2000" dirty="0">
                <a:effectLst/>
                <a:latin typeface="+mj-lt"/>
              </a:rPr>
              <a:t>	</a:t>
            </a: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47651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t>HCI 2021-2022</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3"/>
          <a:srcRect l="24235" r="21898"/>
          <a:stretch/>
        </p:blipFill>
        <p:spPr>
          <a:xfrm>
            <a:off x="9243234" y="1919060"/>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Requirements</a:t>
            </a:r>
          </a:p>
        </p:txBody>
      </p:sp>
    </p:spTree>
    <p:extLst>
      <p:ext uri="{BB962C8B-B14F-4D97-AF65-F5344CB8AC3E}">
        <p14:creationId xmlns:p14="http://schemas.microsoft.com/office/powerpoint/2010/main" val="137432144"/>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1430</TotalTime>
  <Words>1456</Words>
  <Application>Microsoft Office PowerPoint</Application>
  <PresentationFormat>Ecrã Panorâmico</PresentationFormat>
  <Paragraphs>301</Paragraphs>
  <Slides>28</Slides>
  <Notes>9</Notes>
  <HiddenSlides>0</HiddenSlides>
  <MMClips>1</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28</vt:i4>
      </vt:variant>
    </vt:vector>
  </HeadingPairs>
  <TitlesOfParts>
    <vt:vector size="33" baseType="lpstr">
      <vt:lpstr>Arial</vt:lpstr>
      <vt:lpstr>Calibri</vt:lpstr>
      <vt:lpstr>Calibri Light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Luís Couto</cp:lastModifiedBy>
  <cp:revision>106</cp:revision>
  <dcterms:created xsi:type="dcterms:W3CDTF">2019-11-05T20:34:05Z</dcterms:created>
  <dcterms:modified xsi:type="dcterms:W3CDTF">2022-06-23T19:46:01Z</dcterms:modified>
</cp:coreProperties>
</file>